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php" ContentType="image/jpeg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4.xml" ContentType="application/vnd.openxmlformats-officedocument.presentationml.notesSlide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drawings/drawing4.xml" ContentType="application/vnd.openxmlformats-officedocument.drawingml.chartshapes+xml"/>
  <Override PartName="/ppt/charts/chart10.xml" ContentType="application/vnd.openxmlformats-officedocument.drawingml.chart+xml"/>
  <Override PartName="/ppt/drawings/drawing5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1"/>
    <p:sldMasterId id="2147483961" r:id="rId2"/>
    <p:sldMasterId id="2147483985" r:id="rId3"/>
    <p:sldMasterId id="2147483997" r:id="rId4"/>
  </p:sldMasterIdLst>
  <p:notesMasterIdLst>
    <p:notesMasterId r:id="rId57"/>
  </p:notesMasterIdLst>
  <p:handoutMasterIdLst>
    <p:handoutMasterId r:id="rId58"/>
  </p:handoutMasterIdLst>
  <p:sldIdLst>
    <p:sldId id="257" r:id="rId5"/>
    <p:sldId id="258" r:id="rId6"/>
    <p:sldId id="259" r:id="rId7"/>
    <p:sldId id="413" r:id="rId8"/>
    <p:sldId id="260" r:id="rId9"/>
    <p:sldId id="261" r:id="rId10"/>
    <p:sldId id="412" r:id="rId11"/>
    <p:sldId id="422" r:id="rId12"/>
    <p:sldId id="423" r:id="rId13"/>
    <p:sldId id="421" r:id="rId14"/>
    <p:sldId id="418" r:id="rId15"/>
    <p:sldId id="414" r:id="rId16"/>
    <p:sldId id="415" r:id="rId17"/>
    <p:sldId id="401" r:id="rId18"/>
    <p:sldId id="399" r:id="rId19"/>
    <p:sldId id="275" r:id="rId20"/>
    <p:sldId id="266" r:id="rId21"/>
    <p:sldId id="420" r:id="rId22"/>
    <p:sldId id="419" r:id="rId23"/>
    <p:sldId id="426" r:id="rId24"/>
    <p:sldId id="409" r:id="rId25"/>
    <p:sldId id="408" r:id="rId26"/>
    <p:sldId id="267" r:id="rId27"/>
    <p:sldId id="425" r:id="rId28"/>
    <p:sldId id="403" r:id="rId29"/>
    <p:sldId id="424" r:id="rId30"/>
    <p:sldId id="293" r:id="rId31"/>
    <p:sldId id="315" r:id="rId32"/>
    <p:sldId id="316" r:id="rId33"/>
    <p:sldId id="349" r:id="rId34"/>
    <p:sldId id="427" r:id="rId35"/>
    <p:sldId id="433" r:id="rId36"/>
    <p:sldId id="434" r:id="rId37"/>
    <p:sldId id="428" r:id="rId38"/>
    <p:sldId id="429" r:id="rId39"/>
    <p:sldId id="435" r:id="rId40"/>
    <p:sldId id="437" r:id="rId41"/>
    <p:sldId id="440" r:id="rId42"/>
    <p:sldId id="441" r:id="rId43"/>
    <p:sldId id="442" r:id="rId44"/>
    <p:sldId id="446" r:id="rId45"/>
    <p:sldId id="447" r:id="rId46"/>
    <p:sldId id="436" r:id="rId47"/>
    <p:sldId id="430" r:id="rId48"/>
    <p:sldId id="443" r:id="rId49"/>
    <p:sldId id="445" r:id="rId50"/>
    <p:sldId id="449" r:id="rId51"/>
    <p:sldId id="451" r:id="rId52"/>
    <p:sldId id="452" r:id="rId53"/>
    <p:sldId id="453" r:id="rId54"/>
    <p:sldId id="454" r:id="rId55"/>
    <p:sldId id="448" r:id="rId56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E9811DA-9252-4A07-AF15-FB7A40ED462D}">
          <p14:sldIdLst>
            <p14:sldId id="257"/>
            <p14:sldId id="258"/>
            <p14:sldId id="259"/>
            <p14:sldId id="413"/>
            <p14:sldId id="260"/>
            <p14:sldId id="261"/>
            <p14:sldId id="412"/>
            <p14:sldId id="422"/>
            <p14:sldId id="423"/>
            <p14:sldId id="421"/>
            <p14:sldId id="418"/>
            <p14:sldId id="414"/>
            <p14:sldId id="415"/>
            <p14:sldId id="401"/>
            <p14:sldId id="399"/>
            <p14:sldId id="275"/>
            <p14:sldId id="266"/>
            <p14:sldId id="420"/>
            <p14:sldId id="419"/>
            <p14:sldId id="426"/>
          </p14:sldIdLst>
        </p14:section>
        <p14:section name="Раздел без заголовка" id="{10036FA6-C38B-43F5-A860-7C8827BC1ABD}">
          <p14:sldIdLst>
            <p14:sldId id="409"/>
            <p14:sldId id="408"/>
            <p14:sldId id="267"/>
            <p14:sldId id="425"/>
            <p14:sldId id="403"/>
            <p14:sldId id="424"/>
            <p14:sldId id="293"/>
            <p14:sldId id="315"/>
            <p14:sldId id="316"/>
            <p14:sldId id="349"/>
            <p14:sldId id="427"/>
            <p14:sldId id="433"/>
            <p14:sldId id="434"/>
            <p14:sldId id="428"/>
            <p14:sldId id="429"/>
            <p14:sldId id="435"/>
            <p14:sldId id="437"/>
            <p14:sldId id="440"/>
            <p14:sldId id="441"/>
            <p14:sldId id="442"/>
            <p14:sldId id="446"/>
            <p14:sldId id="447"/>
            <p14:sldId id="436"/>
            <p14:sldId id="430"/>
            <p14:sldId id="443"/>
            <p14:sldId id="445"/>
            <p14:sldId id="449"/>
            <p14:sldId id="451"/>
            <p14:sldId id="452"/>
            <p14:sldId id="453"/>
            <p14:sldId id="454"/>
            <p14:sldId id="448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BFC"/>
    <a:srgbClr val="669900"/>
    <a:srgbClr val="2159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8667" autoAdjust="0"/>
  </p:normalViewPr>
  <p:slideViewPr>
    <p:cSldViewPr>
      <p:cViewPr>
        <p:scale>
          <a:sx n="60" d="100"/>
          <a:sy n="60" d="100"/>
        </p:scale>
        <p:origin x="-1440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/>
              <a:t>Сведения об исполнении консолидированного бюджета </a:t>
            </a:r>
            <a:br>
              <a:rPr lang="ru-RU" dirty="0"/>
            </a:br>
            <a:r>
              <a:rPr lang="ru-RU" dirty="0" err="1" smtClean="0"/>
              <a:t>Дергачевского</a:t>
            </a:r>
            <a:r>
              <a:rPr lang="ru-RU" dirty="0" smtClean="0"/>
              <a:t> муниципального района за 2015 </a:t>
            </a:r>
            <a:r>
              <a:rPr lang="ru-RU" dirty="0"/>
              <a:t>год по налоговым </a:t>
            </a:r>
            <a:r>
              <a:rPr lang="ru-RU" dirty="0" smtClean="0"/>
              <a:t>доходам</a:t>
            </a:r>
            <a:endParaRPr lang="ru-RU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53731745428357103"/>
          <c:y val="9.9922545382202743E-2"/>
          <c:w val="0.460668782968988"/>
          <c:h val="0.6190451525171698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92D050"/>
              </a:solidFill>
            </c:spPr>
          </c:dPt>
          <c:dPt>
            <c:idx val="1"/>
            <c:bubble3D val="0"/>
            <c:spPr>
              <a:solidFill>
                <a:srgbClr val="00FFCC"/>
              </a:solidFill>
            </c:spPr>
          </c:dPt>
          <c:dPt>
            <c:idx val="2"/>
            <c:bubble3D val="0"/>
            <c:spPr>
              <a:solidFill>
                <a:srgbClr val="9966FF"/>
              </a:solidFill>
            </c:spPr>
          </c:dPt>
          <c:dPt>
            <c:idx val="3"/>
            <c:bubble3D val="0"/>
            <c:explosion val="1"/>
            <c:spPr>
              <a:solidFill>
                <a:srgbClr val="FF000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5"/>
            <c:bubble3D val="0"/>
            <c:spPr>
              <a:solidFill>
                <a:srgbClr val="99FF33"/>
              </a:solidFill>
            </c:spPr>
          </c:dPt>
          <c:dPt>
            <c:idx val="6"/>
            <c:bubble3D val="0"/>
            <c:explosion val="1"/>
            <c:spPr>
              <a:solidFill>
                <a:srgbClr val="00CCFF"/>
              </a:solidFill>
            </c:spPr>
          </c:dPt>
          <c:dPt>
            <c:idx val="7"/>
            <c:bubble3D val="0"/>
            <c:spPr>
              <a:solidFill>
                <a:srgbClr val="FF66FF"/>
              </a:solidFill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334933665146843E-3"/>
                  <c:y val="-3.6155293088363953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9865615962463518E-2"/>
                  <c:y val="-2.3447069116360456E-4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5661906439801067E-3"/>
                  <c:y val="-5.014323712123963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49496192774159E-2"/>
                  <c:y val="7.668124817731117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Лист1!$A$5:$A$12</c:f>
              <c:strCache>
                <c:ptCount val="8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 на имущество физ.лиц</c:v>
                </c:pt>
                <c:pt idx="3">
                  <c:v>Единый налог на вмененный доход</c:v>
                </c:pt>
                <c:pt idx="4">
                  <c:v>Земельный налог</c:v>
                </c:pt>
                <c:pt idx="5">
                  <c:v>Сельскохозяйственный  налог</c:v>
                </c:pt>
                <c:pt idx="6">
                  <c:v>Государственнвя пошлина</c:v>
                </c:pt>
                <c:pt idx="7">
                  <c:v>Прочие налоговые доходы</c:v>
                </c:pt>
              </c:strCache>
            </c:strRef>
          </c:cat>
          <c:val>
            <c:numRef>
              <c:f>Лист1!$B$5:$B$12</c:f>
              <c:numCache>
                <c:formatCode>#,##0.0</c:formatCode>
                <c:ptCount val="8"/>
                <c:pt idx="0">
                  <c:v>29132.1</c:v>
                </c:pt>
                <c:pt idx="1">
                  <c:v>9176.7000000000007</c:v>
                </c:pt>
                <c:pt idx="2">
                  <c:v>1142.5999999999999</c:v>
                </c:pt>
                <c:pt idx="3">
                  <c:v>3253.8</c:v>
                </c:pt>
                <c:pt idx="4">
                  <c:v>7725.8</c:v>
                </c:pt>
                <c:pt idx="5">
                  <c:v>3126</c:v>
                </c:pt>
                <c:pt idx="6">
                  <c:v>981.1</c:v>
                </c:pt>
                <c:pt idx="7">
                  <c:v>2.2999999999999998</c:v>
                </c:pt>
              </c:numCache>
            </c:numRef>
          </c:val>
        </c:ser>
        <c:ser>
          <c:idx val="1"/>
          <c:order val="1"/>
          <c:tx>
            <c:strRef>
              <c:f>Лист2!$B$7:$B$21</c:f>
              <c:strCache>
                <c:ptCount val="1"/>
                <c:pt idx="0">
                  <c:v>Управление образования администрации Дергачевского МР ООО "МТС "Ершовская" ГУЗ СО "Дергачевская районная больница" МО МВД России "Дергачевский" ООО "Русь" ООО "Дергачевский элеватор" ООО "Дергачи-птица" ГАУ СО ЦСЗН Дергачевского района ГБУ СО "Дергачевски</c:v>
                </c:pt>
              </c:strCache>
            </c:strRef>
          </c:tx>
          <c:cat>
            <c:strRef>
              <c:f>Лист1!$A$5:$A$12</c:f>
              <c:strCache>
                <c:ptCount val="8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 на имущество физ.лиц</c:v>
                </c:pt>
                <c:pt idx="3">
                  <c:v>Единый налог на вмененный доход</c:v>
                </c:pt>
                <c:pt idx="4">
                  <c:v>Земельный налог</c:v>
                </c:pt>
                <c:pt idx="5">
                  <c:v>Сельскохозяйственный  налог</c:v>
                </c:pt>
                <c:pt idx="6">
                  <c:v>Государственнвя пошлина</c:v>
                </c:pt>
                <c:pt idx="7">
                  <c:v>Прочие налоговые доходы</c:v>
                </c:pt>
              </c:strCache>
            </c:strRef>
          </c:cat>
          <c:val>
            <c:numRef>
              <c:f>Лист2!#ССЫЛКА!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Лист2!$B$7:$B$21</c:f>
              <c:strCache>
                <c:ptCount val="1"/>
                <c:pt idx="0">
                  <c:v>Управление образования администрации Дергачевского МР ООО "МТС "Ершовская" ГУЗ СО "Дергачевская районная больница" МО МВД России "Дергачевский" ООО "Русь" ООО "Дергачевский элеватор" ООО "Дергачи-птица" ГАУ СО ЦСЗН Дергачевского района ГБУ СО "Дергачевски</c:v>
                </c:pt>
              </c:strCache>
            </c:strRef>
          </c:tx>
          <c:cat>
            <c:multiLvlStrRef>
              <c:f>Лист2!#ССЫЛКА!</c:f>
            </c:multiLvlStrRef>
          </c:cat>
          <c:val>
            <c:numRef>
              <c:f>Лист2!#ССЫЛКА!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3"/>
          <c:order val="3"/>
          <c:tx>
            <c:strRef>
              <c:f>Лист2!$B$7:$B$21</c:f>
              <c:strCache>
                <c:ptCount val="1"/>
                <c:pt idx="0">
                  <c:v>Управление образования администрации Дергачевского МР ООО "МТС "Ершовская" ГУЗ СО "Дергачевская районная больница" МО МВД России "Дергачевский" ООО "Русь" ООО "Дергачевский элеватор" ООО "Дергачи-птица" ГАУ СО ЦСЗН Дергачевского района ГБУ СО "Дергачевски</c:v>
                </c:pt>
              </c:strCache>
            </c:strRef>
          </c:tx>
          <c:cat>
            <c:multiLvlStrRef>
              <c:f>Лист2!#ССЫЛКА!</c:f>
            </c:multiLvlStrRef>
          </c:cat>
          <c:val>
            <c:numRef>
              <c:f>Лист2!#ССЫЛКА!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3001341501842665"/>
          <c:y val="0.64286193770371303"/>
          <c:w val="0.25494703699911814"/>
          <c:h val="0.33922986135718813"/>
        </c:manualLayout>
      </c:layout>
      <c:overlay val="0"/>
    </c:legend>
    <c:plotVisOnly val="1"/>
    <c:dispBlanksAs val="zero"/>
    <c:showDLblsOverMax val="0"/>
  </c:chart>
  <c:spPr>
    <a:gradFill>
      <a:gsLst>
        <a:gs pos="94200">
          <a:srgbClr val="EDFA88"/>
        </a:gs>
        <a:gs pos="100000">
          <a:srgbClr val="F0FC82">
            <a:lumMod val="100000"/>
            <a:alpha val="56000"/>
          </a:srgbClr>
        </a:gs>
        <a:gs pos="0">
          <a:schemeClr val="accent1">
            <a:tint val="44500"/>
            <a:satMod val="160000"/>
          </a:schemeClr>
        </a:gs>
        <a:gs pos="79203">
          <a:srgbClr val="EBF79C"/>
        </a:gs>
        <a:gs pos="14000">
          <a:schemeClr val="accent1">
            <a:tint val="23500"/>
            <a:satMod val="160000"/>
          </a:schemeClr>
        </a:gs>
      </a:gsLst>
      <a:lin ang="5400000" scaled="0"/>
    </a:gradFill>
  </c:spPr>
  <c:externalData r:id="rId2">
    <c:autoUpdate val="0"/>
  </c:externalData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depthPercent val="100"/>
      <c:rAngAx val="1"/>
    </c:view3D>
    <c:floor>
      <c:thickness val="0"/>
      <c:spPr>
        <a:noFill/>
        <a:ln w="19050" cap="flat" cmpd="sng" algn="ctr">
          <a:solidFill>
            <a:schemeClr val="tx1">
              <a:lumMod val="25000"/>
              <a:lumOff val="75000"/>
            </a:schemeClr>
          </a:solidFill>
          <a:round/>
        </a:ln>
        <a:effectLst/>
        <a:sp3d contourW="19050">
          <a:contourClr>
            <a:schemeClr val="tx1">
              <a:lumMod val="25000"/>
              <a:lumOff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7.6799393440931896E-2"/>
          <c:w val="0.93692413057742785"/>
          <c:h val="0.8366207444608797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'помощь районам'!#ССЫЛКА!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pattFill prst="ltDnDiag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solidFill>
                <a:schemeClr val="accent1"/>
              </a:solidFill>
            </a:ln>
            <a:effectLst/>
            <a:sp3d>
              <a:contourClr>
                <a:schemeClr val="accent1"/>
              </a:contourClr>
            </a:sp3d>
          </c:spPr>
          <c:invertIfNegative val="0"/>
          <c:cat>
            <c:numRef>
              <c:f>'помощь районам'!$B$5:$G$5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'помощь районам'!#ССЫЛКА!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'помощь районам'!$A$6</c:f>
              <c:strCache>
                <c:ptCount val="1"/>
                <c:pt idx="0">
                  <c:v>муниципальный долг</c:v>
                </c:pt>
              </c:strCache>
            </c:strRef>
          </c:tx>
          <c:spPr>
            <a:pattFill prst="ltDnDiag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solidFill>
                <a:schemeClr val="accent2"/>
              </a:solidFill>
            </a:ln>
            <a:effectLst/>
            <a:sp3d>
              <a:contourClr>
                <a:schemeClr val="accent2"/>
              </a:contourClr>
            </a:sp3d>
          </c:spPr>
          <c:invertIfNegative val="0"/>
          <c:dLbls>
            <c:dLbl>
              <c:idx val="4"/>
              <c:layout>
                <c:manualLayout>
                  <c:x val="-7.6388006448120601E-17"/>
                  <c:y val="-3.68017033747292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4.1666666666665885E-3"/>
                  <c:y val="-3.47571642983553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6.2499999999999414E-3"/>
                  <c:y val="-2.2489929840112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2500000000000001E-2"/>
                  <c:y val="-1.02226953818691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7.2916666666666833E-3"/>
                  <c:y val="-1.22672344582430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2.0833333333333381E-3"/>
                  <c:y val="-2.87161147833215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'помощь районам'!$B$5:$G$5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'помощь районам'!$B$6:$G$6</c:f>
              <c:numCache>
                <c:formatCode>#,##0</c:formatCode>
                <c:ptCount val="6"/>
                <c:pt idx="0">
                  <c:v>3150</c:v>
                </c:pt>
                <c:pt idx="1">
                  <c:v>8150</c:v>
                </c:pt>
                <c:pt idx="2">
                  <c:v>14700</c:v>
                </c:pt>
                <c:pt idx="3">
                  <c:v>14700</c:v>
                </c:pt>
                <c:pt idx="4">
                  <c:v>24400</c:v>
                </c:pt>
                <c:pt idx="5">
                  <c:v>31900</c:v>
                </c:pt>
              </c:numCache>
            </c:numRef>
          </c:val>
        </c:ser>
        <c:ser>
          <c:idx val="2"/>
          <c:order val="2"/>
          <c:tx>
            <c:strRef>
              <c:f>'помощь районам'!#ССЫЛКА!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pattFill prst="ltDnDiag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solidFill>
                <a:schemeClr val="accent3"/>
              </a:solidFill>
            </a:ln>
            <a:effectLst/>
            <a:sp3d>
              <a:contourClr>
                <a:schemeClr val="accent3"/>
              </a:contourClr>
            </a:sp3d>
          </c:spPr>
          <c:invertIfNegative val="0"/>
          <c:cat>
            <c:numRef>
              <c:f>'помощь районам'!$B$5:$G$5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'помощь районам'!#ССЫЛКА!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3"/>
          <c:order val="3"/>
          <c:tx>
            <c:strRef>
              <c:f>'помощь районам'!#ССЫЛКА!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pattFill prst="ltDnDiag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solidFill>
                <a:schemeClr val="accent4"/>
              </a:solidFill>
            </a:ln>
            <a:effectLst/>
            <a:sp3d>
              <a:contourClr>
                <a:schemeClr val="accent4"/>
              </a:contourClr>
            </a:sp3d>
          </c:spPr>
          <c:invertIfNegative val="0"/>
          <c:cat>
            <c:numRef>
              <c:f>'помощь районам'!$B$5:$G$5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'помощь районам'!#ССЫЛКА!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5692800"/>
        <c:axId val="65694336"/>
        <c:axId val="0"/>
      </c:bar3DChart>
      <c:catAx>
        <c:axId val="65692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5694336"/>
        <c:crosses val="autoZero"/>
        <c:auto val="1"/>
        <c:lblAlgn val="ctr"/>
        <c:lblOffset val="100"/>
        <c:noMultiLvlLbl val="0"/>
      </c:catAx>
      <c:valAx>
        <c:axId val="65694336"/>
        <c:scaling>
          <c:orientation val="minMax"/>
        </c:scaling>
        <c:delete val="0"/>
        <c:axPos val="l"/>
        <c:majorGridlines>
          <c:spPr>
            <a:ln w="38100" cap="flat" cmpd="sng" algn="ctr">
              <a:solidFill>
                <a:schemeClr val="accent3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</c:majorGridlines>
        <c:numFmt formatCode="General" sourceLinked="1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54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5692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100"/>
      <c:rAngAx val="1"/>
    </c:view3D>
    <c:floor>
      <c:thickness val="0"/>
      <c:spPr>
        <a:noFill/>
        <a:ln w="19050" cap="flat" cmpd="sng" algn="ctr">
          <a:solidFill>
            <a:schemeClr val="tx1">
              <a:lumMod val="25000"/>
              <a:lumOff val="75000"/>
            </a:schemeClr>
          </a:solidFill>
          <a:round/>
        </a:ln>
        <a:effectLst/>
        <a:sp3d contourW="19050">
          <a:contourClr>
            <a:schemeClr val="tx1">
              <a:lumMod val="25000"/>
              <a:lumOff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9423447069116405E-2"/>
          <c:y val="6.9229756498929026E-2"/>
          <c:w val="0.90862868648400918"/>
          <c:h val="0.8742285490603455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'межбюджетка областная'!$A$6</c:f>
              <c:strCache>
                <c:ptCount val="1"/>
                <c:pt idx="0">
                  <c:v>Дотации бюджетам субъектов Российской Федерации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  <a:effectLst/>
            <a:sp3d>
              <a:contourClr>
                <a:schemeClr val="accent1"/>
              </a:contourClr>
            </a:sp3d>
          </c:spPr>
          <c:invertIfNegative val="0"/>
          <c:dLbls>
            <c:dLbl>
              <c:idx val="0"/>
              <c:layout>
                <c:manualLayout>
                  <c:x val="2.7083333333333404E-2"/>
                  <c:y val="6.50289793647807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874999999999996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6666666666666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4583333333333261E-2"/>
                  <c:y val="6.10969647316569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9.375000000000027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chemeClr val="accent5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6350" cap="flat" cmpd="sng" algn="ctr">
                <a:solidFill>
                  <a:schemeClr val="accent5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'межбюджетка областная'!$B$5:$K$5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'межбюджетка областная'!$B$6:$K$6</c:f>
              <c:numCache>
                <c:formatCode>#,##0.0</c:formatCode>
                <c:ptCount val="6"/>
                <c:pt idx="0">
                  <c:v>168011.5</c:v>
                </c:pt>
                <c:pt idx="1">
                  <c:v>161160.70000000001</c:v>
                </c:pt>
                <c:pt idx="2">
                  <c:v>122746</c:v>
                </c:pt>
                <c:pt idx="3">
                  <c:v>137302.1</c:v>
                </c:pt>
                <c:pt idx="4">
                  <c:v>98040.2</c:v>
                </c:pt>
                <c:pt idx="5">
                  <c:v>74882.8</c:v>
                </c:pt>
              </c:numCache>
            </c:numRef>
          </c:val>
        </c:ser>
        <c:ser>
          <c:idx val="1"/>
          <c:order val="1"/>
          <c:tx>
            <c:strRef>
              <c:f>'межбюджетка областная'!$A$7</c:f>
              <c:strCache>
                <c:ptCount val="1"/>
              </c:strCache>
            </c:strRef>
          </c:tx>
          <c:spPr>
            <a:pattFill prst="ltDnDiag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solidFill>
                <a:schemeClr val="accent2"/>
              </a:solidFill>
            </a:ln>
            <a:effectLst/>
            <a:sp3d>
              <a:contourClr>
                <a:schemeClr val="accent2"/>
              </a:contourClr>
            </a:sp3d>
          </c:spPr>
          <c:invertIfNegative val="0"/>
          <c:cat>
            <c:numRef>
              <c:f>'межбюджетка областная'!$B$5:$K$5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'межбюджетка областная'!$B$7:$K$7</c:f>
            </c:numRef>
          </c:val>
        </c:ser>
        <c:ser>
          <c:idx val="2"/>
          <c:order val="2"/>
          <c:tx>
            <c:strRef>
              <c:f>'межбюджетка областная'!$A$8</c:f>
              <c:strCache>
                <c:ptCount val="1"/>
                <c:pt idx="0">
                  <c:v>Субсидии бюджетам субъектов Российской Федерации</c:v>
                </c:pt>
              </c:strCache>
            </c:strRef>
          </c:tx>
          <c:spPr>
            <a:pattFill prst="ltDnDiag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solidFill>
                <a:schemeClr val="accent3"/>
              </a:solidFill>
            </a:ln>
            <a:effectLst/>
            <a:sp3d>
              <a:contourClr>
                <a:schemeClr val="accent3"/>
              </a:contourClr>
            </a:sp3d>
          </c:spPr>
          <c:invertIfNegative val="0"/>
          <c:dLbls>
            <c:dLbl>
              <c:idx val="0"/>
              <c:layout>
                <c:manualLayout>
                  <c:x val="1.7708333333333333E-2"/>
                  <c:y val="4.204144683385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60416666666667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45833333333333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500000000000001E-2"/>
                  <c:y val="2.2402220401607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1250000000000045E-3"/>
                  <c:y val="5.25525562804774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4.1666666666666683E-3"/>
                  <c:y val="2.102102251219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0416666666666667E-3"/>
                  <c:y val="-6.51651697877919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0416666666665903E-3"/>
                  <c:y val="-0.134534544078022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4.1666666666666683E-3"/>
                  <c:y val="-0.128031656245705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3.124999999999851E-3"/>
                  <c:y val="7.77777832951066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chemeClr val="accent3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63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'межбюджетка областная'!$B$5:$K$5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'межбюджетка областная'!$B$8:$K$8</c:f>
              <c:numCache>
                <c:formatCode>#,##0.0</c:formatCode>
                <c:ptCount val="6"/>
                <c:pt idx="0">
                  <c:v>37148.5</c:v>
                </c:pt>
                <c:pt idx="1">
                  <c:v>18592.8</c:v>
                </c:pt>
                <c:pt idx="2">
                  <c:v>40446.199999999997</c:v>
                </c:pt>
                <c:pt idx="3">
                  <c:v>31634.6</c:v>
                </c:pt>
                <c:pt idx="4">
                  <c:v>6624.3</c:v>
                </c:pt>
                <c:pt idx="5">
                  <c:v>1300</c:v>
                </c:pt>
              </c:numCache>
            </c:numRef>
          </c:val>
        </c:ser>
        <c:ser>
          <c:idx val="3"/>
          <c:order val="3"/>
          <c:tx>
            <c:strRef>
              <c:f>'межбюджетка областная'!$A$9</c:f>
              <c:strCache>
                <c:ptCount val="1"/>
                <c:pt idx="0">
                  <c:v>Субвенции бюджетам субъектов Российской Федерации </c:v>
                </c:pt>
              </c:strCache>
            </c:strRef>
          </c:tx>
          <c:spPr>
            <a:pattFill prst="ltDnDiag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solidFill>
                <a:schemeClr val="accent4"/>
              </a:solidFill>
            </a:ln>
            <a:effectLst/>
            <a:sp3d>
              <a:contourClr>
                <a:schemeClr val="accent4"/>
              </a:contourClr>
            </a:sp3d>
          </c:spPr>
          <c:invertIfNegative val="0"/>
          <c:dLbls>
            <c:dLbl>
              <c:idx val="0"/>
              <c:layout>
                <c:manualLayout>
                  <c:x val="-5.0770624962573882E-2"/>
                  <c:y val="-7.707619215395188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916666666666662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2291666666666732E-2"/>
                  <c:y val="1.01172404248947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8.3333333333333367E-3"/>
                  <c:y val="8.47387639715209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6666666666666698E-2"/>
                  <c:y val="8.14626196422091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6.249999999999865E-3"/>
                  <c:y val="2.31231247634100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chemeClr val="accent4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4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4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6350" cap="flat" cmpd="sng" algn="ctr">
                <a:solidFill>
                  <a:schemeClr val="accent4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'межбюджетка областная'!$B$5:$K$5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'межбюджетка областная'!$B$9:$K$9</c:f>
              <c:numCache>
                <c:formatCode>#,##0.0</c:formatCode>
                <c:ptCount val="6"/>
                <c:pt idx="0">
                  <c:v>130444.6</c:v>
                </c:pt>
                <c:pt idx="1">
                  <c:v>140341.6</c:v>
                </c:pt>
                <c:pt idx="2">
                  <c:v>179072.4</c:v>
                </c:pt>
                <c:pt idx="3">
                  <c:v>153937.9</c:v>
                </c:pt>
                <c:pt idx="4">
                  <c:v>185054.1</c:v>
                </c:pt>
                <c:pt idx="5">
                  <c:v>177099.4</c:v>
                </c:pt>
              </c:numCache>
            </c:numRef>
          </c:val>
        </c:ser>
        <c:ser>
          <c:idx val="4"/>
          <c:order val="4"/>
          <c:tx>
            <c:strRef>
              <c:f>'межбюджетка областная'!$A$10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spPr>
            <a:pattFill prst="ltDnDiag">
              <a:fgClr>
                <a:schemeClr val="accent5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>
              <a:solidFill>
                <a:schemeClr val="accent5"/>
              </a:solidFill>
            </a:ln>
            <a:effectLst/>
            <a:sp3d>
              <a:contourClr>
                <a:schemeClr val="accent5"/>
              </a:contourClr>
            </a:sp3d>
          </c:spPr>
          <c:invertIfNegative val="0"/>
          <c:dLbls>
            <c:dLbl>
              <c:idx val="0"/>
              <c:layout>
                <c:manualLayout>
                  <c:x val="3.017626312335963E-2"/>
                  <c:y val="-1.05105112560956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3317257217847771E-2"/>
                  <c:y val="-2.5225227014629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125E-2"/>
                  <c:y val="-2.31231247634100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0031003937007904E-2"/>
                  <c:y val="6.24071017444058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7244996719160192E-2"/>
                  <c:y val="-4.20420450243819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2916666666666672E-2"/>
                  <c:y val="8.14626196422091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3958333333333328E-2"/>
                  <c:y val="4.07313098211045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9791666666666773E-2"/>
                  <c:y val="2.0365654910552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3.4027668416448054E-2"/>
                  <c:y val="6.10969647316569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3.0902777777777824E-2"/>
                  <c:y val="1.25470073792625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1.5232939632545941E-3"/>
                  <c:y val="1.67513124221354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63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'межбюджетка областная'!$B$5:$K$5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'межбюджетка областная'!$B$10:$K$10</c:f>
              <c:numCache>
                <c:formatCode>#,##0.0</c:formatCode>
                <c:ptCount val="6"/>
                <c:pt idx="0">
                  <c:v>11663.4</c:v>
                </c:pt>
                <c:pt idx="1">
                  <c:v>35688</c:v>
                </c:pt>
                <c:pt idx="2">
                  <c:v>21900.400000000001</c:v>
                </c:pt>
                <c:pt idx="3">
                  <c:v>15937.7</c:v>
                </c:pt>
                <c:pt idx="4">
                  <c:v>8130.1</c:v>
                </c:pt>
                <c:pt idx="5">
                  <c:v>12954.6</c:v>
                </c:pt>
              </c:numCache>
            </c:numRef>
          </c:val>
        </c:ser>
        <c:ser>
          <c:idx val="5"/>
          <c:order val="5"/>
          <c:tx>
            <c:strRef>
              <c:f>'межбюджетка областная'!$A$11</c:f>
              <c:strCache>
                <c:ptCount val="1"/>
                <c:pt idx="0">
                  <c:v>Безвозмездные поступления от государственной корпорации Фонд содействия реформированию жилищно-коммунального хозяйства</c:v>
                </c:pt>
              </c:strCache>
            </c:strRef>
          </c:tx>
          <c:spPr>
            <a:pattFill prst="ltDnDiag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solidFill>
                <a:schemeClr val="accent6"/>
              </a:solidFill>
            </a:ln>
            <a:effectLst/>
            <a:sp3d>
              <a:contourClr>
                <a:schemeClr val="accent6"/>
              </a:contourClr>
            </a:sp3d>
          </c:spPr>
          <c:invertIfNegative val="0"/>
          <c:dLbls>
            <c:dLbl>
              <c:idx val="3"/>
              <c:layout>
                <c:manualLayout>
                  <c:x val="-4.7996965223097286E-2"/>
                  <c:y val="-3.15315337682865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6.7429461942257408E-4"/>
                  <c:y val="-4.20420450243819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3.4423146325459238E-2"/>
                  <c:y val="-1.76687290500352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2500000000000001E-2"/>
                  <c:y val="-1.89189202609718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2.5000000000000001E-2"/>
                  <c:y val="-8.40840900487640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1.3194444444444439E-2"/>
                  <c:y val="-6.37188423520311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3.946073928258978E-2"/>
                  <c:y val="1.83996475939902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2.7723671259842673E-2"/>
                  <c:y val="4.20420450243819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chemeClr val="accent6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6350" cap="flat" cmpd="sng" algn="ctr">
                <a:solidFill>
                  <a:schemeClr val="accent6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dk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'межбюджетка областная'!$B$5:$K$5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'межбюджетка областная'!$B$11:$K$11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4297472"/>
        <c:axId val="134299008"/>
        <c:axId val="0"/>
      </c:bar3DChart>
      <c:catAx>
        <c:axId val="134297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4299008"/>
        <c:crosses val="autoZero"/>
        <c:auto val="1"/>
        <c:lblAlgn val="ctr"/>
        <c:lblOffset val="100"/>
        <c:noMultiLvlLbl val="0"/>
      </c:catAx>
      <c:valAx>
        <c:axId val="134299008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#,##0" sourceLinked="0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54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4297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9.0277777777777776E-2"/>
          <c:y val="8.5748006840571684E-4"/>
          <c:w val="0.82546653543307091"/>
          <c:h val="0.106540320417145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043076268158316E-3"/>
          <c:y val="9.3701953201615604E-2"/>
          <c:w val="0.625198534793308"/>
          <c:h val="0.9062980467983844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2"/>
            <c:bubble3D val="0"/>
            <c:explosion val="4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Общегосударственные вопросы</c:v>
                </c:pt>
                <c:pt idx="1">
                  <c:v>Национальная экономика</c:v>
                </c:pt>
                <c:pt idx="2">
                  <c:v>Образование</c:v>
                </c:pt>
                <c:pt idx="3">
                  <c:v>Культура, кинематография</c:v>
                </c:pt>
                <c:pt idx="4">
                  <c:v>Социальная политика</c:v>
                </c:pt>
                <c:pt idx="5">
                  <c:v>Межбюджетные трансферты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28932.1</c:v>
                </c:pt>
                <c:pt idx="1">
                  <c:v>12045.2</c:v>
                </c:pt>
                <c:pt idx="2">
                  <c:v>230253.8</c:v>
                </c:pt>
                <c:pt idx="3">
                  <c:v>39596.5</c:v>
                </c:pt>
                <c:pt idx="4">
                  <c:v>8471.9</c:v>
                </c:pt>
                <c:pt idx="5">
                  <c:v>2802.5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33177323661209"/>
          <c:y val="6.598641357123558E-2"/>
          <c:w val="0.34668226763387905"/>
          <c:h val="0.83617166285762201"/>
        </c:manualLayout>
      </c:layout>
      <c:overlay val="0"/>
      <c:txPr>
        <a:bodyPr/>
        <a:lstStyle/>
        <a:p>
          <a:pPr>
            <a:defRPr sz="1600">
              <a:solidFill>
                <a:srgbClr val="002060"/>
              </a:solidFill>
              <a:latin typeface="Baskerville Old Face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Образование 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263036.09999999998</c:v>
                </c:pt>
                <c:pt idx="1">
                  <c:v>246469.4</c:v>
                </c:pt>
                <c:pt idx="2">
                  <c:v>230253.8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0997632"/>
        <c:axId val="60999168"/>
        <c:axId val="0"/>
      </c:bar3DChart>
      <c:catAx>
        <c:axId val="60997632"/>
        <c:scaling>
          <c:orientation val="minMax"/>
        </c:scaling>
        <c:delete val="0"/>
        <c:axPos val="b"/>
        <c:majorTickMark val="out"/>
        <c:minorTickMark val="none"/>
        <c:tickLblPos val="nextTo"/>
        <c:crossAx val="60999168"/>
        <c:crosses val="autoZero"/>
        <c:auto val="1"/>
        <c:lblAlgn val="ctr"/>
        <c:lblOffset val="100"/>
        <c:noMultiLvlLbl val="0"/>
      </c:catAx>
      <c:valAx>
        <c:axId val="60999168"/>
        <c:scaling>
          <c:orientation val="minMax"/>
          <c:max val="3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997632"/>
        <c:crosses val="autoZero"/>
        <c:crossBetween val="between"/>
        <c:majorUnit val="50000"/>
        <c:minorUnit val="5000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>
        <c:manualLayout>
          <c:xMode val="edge"/>
          <c:yMode val="edge"/>
          <c:x val="0.38737874154333729"/>
          <c:y val="1.9170575250092983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1740318327203413"/>
          <c:y val="0.13858423943233361"/>
          <c:w val="0.38686252771618651"/>
          <c:h val="0.6168038821133229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Культура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47571.3</c:v>
                </c:pt>
                <c:pt idx="1">
                  <c:v>43551.199999999997</c:v>
                </c:pt>
                <c:pt idx="2">
                  <c:v>39596.5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1498880"/>
        <c:axId val="61500416"/>
        <c:axId val="0"/>
      </c:bar3DChart>
      <c:catAx>
        <c:axId val="61498880"/>
        <c:scaling>
          <c:orientation val="minMax"/>
        </c:scaling>
        <c:delete val="0"/>
        <c:axPos val="b"/>
        <c:majorTickMark val="out"/>
        <c:minorTickMark val="none"/>
        <c:tickLblPos val="nextTo"/>
        <c:crossAx val="61500416"/>
        <c:crosses val="autoZero"/>
        <c:auto val="1"/>
        <c:lblAlgn val="ctr"/>
        <c:lblOffset val="100"/>
        <c:noMultiLvlLbl val="0"/>
      </c:catAx>
      <c:valAx>
        <c:axId val="61500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14988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Социальная политика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Социальная политика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12928</c:v>
                </c:pt>
                <c:pt idx="1">
                  <c:v>11480.2</c:v>
                </c:pt>
                <c:pt idx="2">
                  <c:v>8471.9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1516800"/>
        <c:axId val="61518592"/>
        <c:axId val="0"/>
      </c:bar3DChart>
      <c:catAx>
        <c:axId val="61516800"/>
        <c:scaling>
          <c:orientation val="minMax"/>
        </c:scaling>
        <c:delete val="0"/>
        <c:axPos val="b"/>
        <c:majorTickMark val="out"/>
        <c:minorTickMark val="none"/>
        <c:tickLblPos val="nextTo"/>
        <c:crossAx val="61518592"/>
        <c:crosses val="autoZero"/>
        <c:auto val="1"/>
        <c:lblAlgn val="ctr"/>
        <c:lblOffset val="100"/>
        <c:noMultiLvlLbl val="0"/>
      </c:catAx>
      <c:valAx>
        <c:axId val="61518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1516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в социальной сфере  на 2014 год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0.82699999999999996</c:v>
                </c:pt>
                <c:pt idx="1">
                  <c:v>0.14199999999999999</c:v>
                </c:pt>
                <c:pt idx="2">
                  <c:v>3.1E-2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400" baseline="0">
              <a:latin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6">
        <a:lumMod val="60000"/>
        <a:lumOff val="4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depthPercent val="100"/>
      <c:rAngAx val="1"/>
    </c:view3D>
    <c:floor>
      <c:thickness val="0"/>
      <c:spPr>
        <a:noFill/>
        <a:ln w="19050" cap="flat" cmpd="sng" algn="ctr">
          <a:solidFill>
            <a:schemeClr val="tx1">
              <a:lumMod val="25000"/>
              <a:lumOff val="75000"/>
            </a:schemeClr>
          </a:solidFill>
          <a:round/>
        </a:ln>
        <a:effectLst/>
        <a:sp3d contourW="19050">
          <a:contourClr>
            <a:schemeClr val="tx1">
              <a:lumMod val="25000"/>
              <a:lumOff val="75000"/>
            </a:schemeClr>
          </a:contourClr>
        </a:sp3d>
      </c:spPr>
    </c:floor>
    <c:sideWall>
      <c:thickness val="0"/>
      <c:spPr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sideWall>
    <c:backWall>
      <c:thickness val="0"/>
      <c:spPr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backWall>
    <c:plotArea>
      <c:layout>
        <c:manualLayout>
          <c:layoutTarget val="inner"/>
          <c:xMode val="edge"/>
          <c:yMode val="edge"/>
          <c:x val="0"/>
          <c:y val="0.14265573817400592"/>
          <c:w val="0.93692413057742785"/>
          <c:h val="0.8107486627453867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'помощь районам'!$A$6</c:f>
              <c:strCache>
                <c:ptCount val="1"/>
                <c:pt idx="0">
                  <c:v>Дотации на выравнивание бюджетной обеспеченности </c:v>
                </c:pt>
              </c:strCache>
            </c:strRef>
          </c:tx>
          <c:spPr>
            <a:pattFill prst="ltDnDiag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solidFill>
                <a:schemeClr val="accent1"/>
              </a:solidFill>
            </a:ln>
            <a:effectLst/>
            <a:sp3d>
              <a:contourClr>
                <a:schemeClr val="accent1"/>
              </a:contourClr>
            </a:sp3d>
          </c:spPr>
          <c:invertIfNegative val="0"/>
          <c:dLbls>
            <c:dLbl>
              <c:idx val="7"/>
              <c:layout>
                <c:manualLayout>
                  <c:x val="6.2499999999999414E-3"/>
                  <c:y val="-6.13361722912152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4.166666666666514E-3"/>
                  <c:y val="-2.0445390763738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8.3333333333332447E-3"/>
                  <c:y val="-6.13361722912151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'помощь районам'!$B$5:$G$5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'помощь районам'!$B$6:$G$6</c:f>
              <c:numCache>
                <c:formatCode>#,##0.0</c:formatCode>
                <c:ptCount val="6"/>
                <c:pt idx="0">
                  <c:v>5978.1</c:v>
                </c:pt>
                <c:pt idx="1">
                  <c:v>16432.900000000001</c:v>
                </c:pt>
                <c:pt idx="2">
                  <c:v>5802.6</c:v>
                </c:pt>
                <c:pt idx="3">
                  <c:v>4654.8</c:v>
                </c:pt>
                <c:pt idx="4">
                  <c:v>4317.6000000000004</c:v>
                </c:pt>
                <c:pt idx="5">
                  <c:v>1934.6</c:v>
                </c:pt>
              </c:numCache>
            </c:numRef>
          </c:val>
        </c:ser>
        <c:ser>
          <c:idx val="1"/>
          <c:order val="1"/>
          <c:tx>
            <c:strRef>
              <c:f>'помощь районам'!#ССЫЛКА!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pattFill prst="ltDnDiag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solidFill>
                <a:schemeClr val="accent2"/>
              </a:solidFill>
            </a:ln>
            <a:effectLst/>
            <a:sp3d>
              <a:contourClr>
                <a:schemeClr val="accent2"/>
              </a:contourClr>
            </a:sp3d>
          </c:spPr>
          <c:invertIfNegative val="0"/>
          <c:dLbls>
            <c:dLbl>
              <c:idx val="0"/>
              <c:delete val="1"/>
            </c:dLbl>
            <c:dLbl>
              <c:idx val="4"/>
              <c:layout>
                <c:manualLayout>
                  <c:x val="-7.6388006448120601E-17"/>
                  <c:y val="-3.68017033747292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4.1666666666665885E-3"/>
                  <c:y val="-3.47571642983553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6.2499999999999414E-3"/>
                  <c:y val="-2.2489929840112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2500000000000001E-2"/>
                  <c:y val="-1.02226953818691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7.2916666666666833E-3"/>
                  <c:y val="-1.22672344582430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2.0833333333333381E-3"/>
                  <c:y val="-2.87161147833215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'помощь районам'!$B$5:$G$5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'помощь районам'!#ССЫЛКА!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2"/>
          <c:order val="2"/>
          <c:tx>
            <c:strRef>
              <c:f>'помощь районам'!#ССЫЛКА!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pattFill prst="ltDnDiag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solidFill>
                <a:schemeClr val="accent3"/>
              </a:solidFill>
            </a:ln>
            <a:effectLst/>
            <a:sp3d>
              <a:contourClr>
                <a:schemeClr val="accent3"/>
              </a:contourClr>
            </a:sp3d>
          </c:spPr>
          <c:invertIfNegative val="0"/>
          <c:cat>
            <c:numRef>
              <c:f>'помощь районам'!$B$5:$G$5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'помощь районам'!#ССЫЛКА!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3"/>
          <c:order val="3"/>
          <c:tx>
            <c:strRef>
              <c:f>'помощь районам'!$A$7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spPr>
            <a:pattFill prst="ltDnDiag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solidFill>
                <a:schemeClr val="accent4"/>
              </a:solidFill>
            </a:ln>
            <a:effectLst/>
            <a:sp3d>
              <a:contourClr>
                <a:schemeClr val="accent4"/>
              </a:contourClr>
            </a:sp3d>
          </c:spPr>
          <c:invertIfNegative val="0"/>
          <c:dLbls>
            <c:dLbl>
              <c:idx val="0"/>
              <c:layout>
                <c:manualLayout>
                  <c:x val="-2.083333333333358E-3"/>
                  <c:y val="-4.5164869555321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819400322406027E-17"/>
                  <c:y val="-1.58077043443627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1.80659478221286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4.7423113033087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416666666666667E-3"/>
                  <c:y val="-4.7423113033087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0416666666666667E-3"/>
                  <c:y val="-5.64560869441521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1249999999999295E-3"/>
                  <c:y val="-4.51648695553217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6.2499999999999414E-3"/>
                  <c:y val="-4.96813565108537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2.0833333333333381E-3"/>
                  <c:y val="-5.41978434663859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4.1666666666666683E-3"/>
                  <c:y val="-5.19395999886198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1.2500000000000001E-2"/>
                  <c:y val="-4.74231130330877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'помощь районам'!$B$5:$G$5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'помощь районам'!$B$7:$G$7</c:f>
              <c:numCache>
                <c:formatCode>#,##0.0</c:formatCode>
                <c:ptCount val="6"/>
                <c:pt idx="0">
                  <c:v>0</c:v>
                </c:pt>
                <c:pt idx="1">
                  <c:v>0</c:v>
                </c:pt>
                <c:pt idx="2">
                  <c:v>712</c:v>
                </c:pt>
                <c:pt idx="3">
                  <c:v>0</c:v>
                </c:pt>
                <c:pt idx="4">
                  <c:v>115</c:v>
                </c:pt>
                <c:pt idx="5">
                  <c:v>867.9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5266048"/>
        <c:axId val="65267584"/>
        <c:axId val="0"/>
      </c:bar3DChart>
      <c:catAx>
        <c:axId val="65266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5267584"/>
        <c:crosses val="autoZero"/>
        <c:auto val="1"/>
        <c:lblAlgn val="ctr"/>
        <c:lblOffset val="100"/>
        <c:noMultiLvlLbl val="0"/>
      </c:catAx>
      <c:valAx>
        <c:axId val="65267584"/>
        <c:scaling>
          <c:orientation val="minMax"/>
        </c:scaling>
        <c:delete val="0"/>
        <c:axPos val="l"/>
        <c:majorGridlines>
          <c:spPr>
            <a:ln>
              <a:solidFill>
                <a:schemeClr val="accent6"/>
              </a:solidFill>
            </a:ln>
            <a:effectLst/>
          </c:spPr>
        </c:majorGridlines>
        <c:numFmt formatCode="#,##0.0" sourceLinked="1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54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65266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1.1111111111111124E-2"/>
          <c:y val="1.9260524023414671E-2"/>
          <c:w val="0.88666928687433544"/>
          <c:h val="0.121326168538600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28201285099887"/>
          <c:y val="2.4844283683579316E-2"/>
          <c:w val="0.87225503062117382"/>
          <c:h val="0.650014314648799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Кредиты, полученные от кредитных организаций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550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Бюджетные кредиты из областного бюджета (получение +)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14500</c:v>
                </c:pt>
                <c:pt idx="1">
                  <c:v>14500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Бюджетные кредиты из областного бюджета (погашение -)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-2250</c:v>
                </c:pt>
                <c:pt idx="1">
                  <c:v>-2250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Изменение остатков средств бюджета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5033.8999999999996</c:v>
                </c:pt>
                <c:pt idx="1">
                  <c:v>814.6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5834240"/>
        <c:axId val="135844224"/>
      </c:barChart>
      <c:catAx>
        <c:axId val="135834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tailEnd type="stealth"/>
          </a:ln>
        </c:spPr>
        <c:crossAx val="135844224"/>
        <c:crosses val="autoZero"/>
        <c:auto val="1"/>
        <c:lblAlgn val="ctr"/>
        <c:lblOffset val="100"/>
        <c:tickLblSkip val="1"/>
        <c:noMultiLvlLbl val="0"/>
      </c:catAx>
      <c:valAx>
        <c:axId val="135844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58342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9798857875884635"/>
          <c:y val="0.7221726076020043"/>
          <c:w val="0.634210724317817"/>
          <c:h val="0.27782739239799564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>
        <a:ln>
          <a:solidFill>
            <a:schemeClr val="bg1"/>
          </a:solidFill>
        </a:ln>
      </dgm:spPr>
      <dgm:t>
        <a:bodyPr/>
        <a:lstStyle/>
        <a:p>
          <a:r>
            <a:rPr lang="ru-RU" sz="1800" dirty="0" smtClean="0"/>
            <a:t>ЭТАПЫ БЮДЖЕТНОГО ПРОЦЕССА</a:t>
          </a:r>
          <a:endParaRPr lang="ru-RU" sz="18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>
        <a:solidFill>
          <a:schemeClr val="bg2"/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1. Разработка проекта бюджета</a:t>
          </a:r>
          <a:endParaRPr lang="ru-RU" sz="1400" dirty="0">
            <a:solidFill>
              <a:schemeClr val="tx2"/>
            </a:solidFill>
          </a:endParaRPr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>
        <a:solidFill>
          <a:schemeClr val="bg2"/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3. Утверждение проекта бюджета</a:t>
          </a:r>
          <a:endParaRPr lang="ru-RU" sz="1400" dirty="0">
            <a:solidFill>
              <a:schemeClr val="tx2"/>
            </a:solidFill>
          </a:endParaRPr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>
        <a:solidFill>
          <a:schemeClr val="bg2"/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5. Рассмотрение и утверждение отчета об исполнении бюджета</a:t>
          </a:r>
          <a:endParaRPr lang="ru-RU" sz="1400" dirty="0">
            <a:solidFill>
              <a:schemeClr val="tx2"/>
            </a:solidFill>
          </a:endParaRPr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>
        <a:solidFill>
          <a:schemeClr val="bg2"/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2. Рассмотрение проекта бюджета</a:t>
          </a:r>
          <a:endParaRPr lang="ru-RU" sz="1400" dirty="0">
            <a:solidFill>
              <a:schemeClr val="tx2"/>
            </a:solidFill>
          </a:endParaRPr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>
        <a:solidFill>
          <a:schemeClr val="bg2"/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4. Исполнение бюджета</a:t>
          </a:r>
          <a:endParaRPr lang="ru-RU" sz="1400" dirty="0">
            <a:solidFill>
              <a:schemeClr val="tx2"/>
            </a:solidFill>
          </a:endParaRPr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398FFEDC-BFFB-4687-A7AC-A133982093F8}" type="pres">
      <dgm:prSet presAssocID="{195A0E0D-9849-4724-AEF3-DAF6E035255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D874B2-AFE1-40B2-848A-6C041981297C}" type="pres">
      <dgm:prSet presAssocID="{824CACDD-E03A-427C-8B7A-DB5388A5BD8D}" presName="hierRoot1" presStyleCnt="0">
        <dgm:presLayoutVars>
          <dgm:hierBranch val="init"/>
        </dgm:presLayoutVars>
      </dgm:prSet>
      <dgm:spPr/>
    </dgm:pt>
    <dgm:pt modelId="{A93F08A3-CEE2-4CEC-875D-F7FE952BE28D}" type="pres">
      <dgm:prSet presAssocID="{824CACDD-E03A-427C-8B7A-DB5388A5BD8D}" presName="rootComposite1" presStyleCnt="0"/>
      <dgm:spPr/>
    </dgm:pt>
    <dgm:pt modelId="{D7C56106-E809-407C-94C9-8E39E21EEBEA}" type="pres">
      <dgm:prSet presAssocID="{824CACDD-E03A-427C-8B7A-DB5388A5BD8D}" presName="rootText1" presStyleLbl="node0" presStyleIdx="0" presStyleCnt="1" custScaleX="381764" custScaleY="567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0DCA23-E61E-4D60-8C01-FF734DB21588}" type="pres">
      <dgm:prSet presAssocID="{824CACDD-E03A-427C-8B7A-DB5388A5BD8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7096D27-90B6-478D-8DB2-11220FD707AF}" type="pres">
      <dgm:prSet presAssocID="{824CACDD-E03A-427C-8B7A-DB5388A5BD8D}" presName="hierChild2" presStyleCnt="0"/>
      <dgm:spPr/>
    </dgm:pt>
    <dgm:pt modelId="{30FDE77F-0DE1-4507-9AB4-E4873006176F}" type="pres">
      <dgm:prSet presAssocID="{31A4F4FA-6743-4237-978E-3C0F106CB502}" presName="Name37" presStyleLbl="parChTrans1D2" presStyleIdx="0" presStyleCnt="5"/>
      <dgm:spPr/>
      <dgm:t>
        <a:bodyPr/>
        <a:lstStyle/>
        <a:p>
          <a:endParaRPr lang="ru-RU"/>
        </a:p>
      </dgm:t>
    </dgm:pt>
    <dgm:pt modelId="{F9725548-D4CF-419F-A724-9207DF64A0B3}" type="pres">
      <dgm:prSet presAssocID="{81ED6989-DB09-4163-9FE8-4274D9FB393B}" presName="hierRoot2" presStyleCnt="0">
        <dgm:presLayoutVars>
          <dgm:hierBranch val="init"/>
        </dgm:presLayoutVars>
      </dgm:prSet>
      <dgm:spPr/>
    </dgm:pt>
    <dgm:pt modelId="{184D3D69-D2D7-4502-9191-669AAD37B54B}" type="pres">
      <dgm:prSet presAssocID="{81ED6989-DB09-4163-9FE8-4274D9FB393B}" presName="rootComposite" presStyleCnt="0"/>
      <dgm:spPr/>
    </dgm:pt>
    <dgm:pt modelId="{91937533-898F-4FC5-A9E4-FE0BA78B0BED}" type="pres">
      <dgm:prSet presAssocID="{81ED6989-DB09-4163-9FE8-4274D9FB393B}" presName="rootText" presStyleLbl="node2" presStyleIdx="0" presStyleCnt="5" custScaleX="106646" custScaleY="213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736AB3-14FB-442A-8C59-ED1D80EA616A}" type="pres">
      <dgm:prSet presAssocID="{81ED6989-DB09-4163-9FE8-4274D9FB393B}" presName="rootConnector" presStyleLbl="node2" presStyleIdx="0" presStyleCnt="5"/>
      <dgm:spPr/>
      <dgm:t>
        <a:bodyPr/>
        <a:lstStyle/>
        <a:p>
          <a:endParaRPr lang="ru-RU"/>
        </a:p>
      </dgm:t>
    </dgm:pt>
    <dgm:pt modelId="{7BADFCDB-E98D-46F4-9C6A-0B18648C6962}" type="pres">
      <dgm:prSet presAssocID="{81ED6989-DB09-4163-9FE8-4274D9FB393B}" presName="hierChild4" presStyleCnt="0"/>
      <dgm:spPr/>
    </dgm:pt>
    <dgm:pt modelId="{1E168AC0-FCF6-4950-AD56-E0162207CD4C}" type="pres">
      <dgm:prSet presAssocID="{81ED6989-DB09-4163-9FE8-4274D9FB393B}" presName="hierChild5" presStyleCnt="0"/>
      <dgm:spPr/>
    </dgm:pt>
    <dgm:pt modelId="{42131694-B3C1-48DA-9A89-0ED8F63CDD47}" type="pres">
      <dgm:prSet presAssocID="{5E6F24EC-07DA-4409-8D2A-E1F358F0D53E}" presName="Name37" presStyleLbl="parChTrans1D2" presStyleIdx="1" presStyleCnt="5"/>
      <dgm:spPr/>
      <dgm:t>
        <a:bodyPr/>
        <a:lstStyle/>
        <a:p>
          <a:endParaRPr lang="ru-RU"/>
        </a:p>
      </dgm:t>
    </dgm:pt>
    <dgm:pt modelId="{CE0DC93D-466F-45F6-AE6B-84553C0CB8AA}" type="pres">
      <dgm:prSet presAssocID="{11CB86F8-31C1-4608-BCC5-247E331BAD1E}" presName="hierRoot2" presStyleCnt="0">
        <dgm:presLayoutVars>
          <dgm:hierBranch val="init"/>
        </dgm:presLayoutVars>
      </dgm:prSet>
      <dgm:spPr/>
    </dgm:pt>
    <dgm:pt modelId="{A544FF7E-3AA1-4012-A8F5-5B7E24307511}" type="pres">
      <dgm:prSet presAssocID="{11CB86F8-31C1-4608-BCC5-247E331BAD1E}" presName="rootComposite" presStyleCnt="0"/>
      <dgm:spPr/>
    </dgm:pt>
    <dgm:pt modelId="{F495F80B-6FEE-4FC2-B820-6BD21D72101E}" type="pres">
      <dgm:prSet presAssocID="{11CB86F8-31C1-4608-BCC5-247E331BAD1E}" presName="rootText" presStyleLbl="node2" presStyleIdx="1" presStyleCnt="5" custScaleX="106646" custScaleY="213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3169FC-2904-40E9-BED3-B6AB9616B8F1}" type="pres">
      <dgm:prSet presAssocID="{11CB86F8-31C1-4608-BCC5-247E331BAD1E}" presName="rootConnector" presStyleLbl="node2" presStyleIdx="1" presStyleCnt="5"/>
      <dgm:spPr/>
      <dgm:t>
        <a:bodyPr/>
        <a:lstStyle/>
        <a:p>
          <a:endParaRPr lang="ru-RU"/>
        </a:p>
      </dgm:t>
    </dgm:pt>
    <dgm:pt modelId="{06856941-3E6A-4767-9273-EB6AA5E571AF}" type="pres">
      <dgm:prSet presAssocID="{11CB86F8-31C1-4608-BCC5-247E331BAD1E}" presName="hierChild4" presStyleCnt="0"/>
      <dgm:spPr/>
    </dgm:pt>
    <dgm:pt modelId="{19D5C736-565F-4332-886E-AC2D16E7C748}" type="pres">
      <dgm:prSet presAssocID="{11CB86F8-31C1-4608-BCC5-247E331BAD1E}" presName="hierChild5" presStyleCnt="0"/>
      <dgm:spPr/>
    </dgm:pt>
    <dgm:pt modelId="{8D16B8B8-EC00-4610-BCC6-ACE28551BF93}" type="pres">
      <dgm:prSet presAssocID="{93FA7CE8-AEE6-43B9-836C-3F03118B3842}" presName="Name37" presStyleLbl="parChTrans1D2" presStyleIdx="2" presStyleCnt="5"/>
      <dgm:spPr/>
      <dgm:t>
        <a:bodyPr/>
        <a:lstStyle/>
        <a:p>
          <a:endParaRPr lang="ru-RU"/>
        </a:p>
      </dgm:t>
    </dgm:pt>
    <dgm:pt modelId="{39F48156-34B2-44A6-A0ED-36EEA7E3C117}" type="pres">
      <dgm:prSet presAssocID="{9F3D15E7-183E-4168-819E-A5AE67C70800}" presName="hierRoot2" presStyleCnt="0">
        <dgm:presLayoutVars>
          <dgm:hierBranch val="init"/>
        </dgm:presLayoutVars>
      </dgm:prSet>
      <dgm:spPr/>
    </dgm:pt>
    <dgm:pt modelId="{9C1F9B11-997D-425B-9961-764D120824B0}" type="pres">
      <dgm:prSet presAssocID="{9F3D15E7-183E-4168-819E-A5AE67C70800}" presName="rootComposite" presStyleCnt="0"/>
      <dgm:spPr/>
    </dgm:pt>
    <dgm:pt modelId="{1C9FE83A-22D2-43B9-8B78-355219D6DADC}" type="pres">
      <dgm:prSet presAssocID="{9F3D15E7-183E-4168-819E-A5AE67C70800}" presName="rootText" presStyleLbl="node2" presStyleIdx="2" presStyleCnt="5" custScaleX="106646" custScaleY="213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D274F6-EF38-4457-99ED-3B36F1F9CCE6}" type="pres">
      <dgm:prSet presAssocID="{9F3D15E7-183E-4168-819E-A5AE67C70800}" presName="rootConnector" presStyleLbl="node2" presStyleIdx="2" presStyleCnt="5"/>
      <dgm:spPr/>
      <dgm:t>
        <a:bodyPr/>
        <a:lstStyle/>
        <a:p>
          <a:endParaRPr lang="ru-RU"/>
        </a:p>
      </dgm:t>
    </dgm:pt>
    <dgm:pt modelId="{3E639E93-6EE3-4003-9EA9-40BC73B6DF31}" type="pres">
      <dgm:prSet presAssocID="{9F3D15E7-183E-4168-819E-A5AE67C70800}" presName="hierChild4" presStyleCnt="0"/>
      <dgm:spPr/>
    </dgm:pt>
    <dgm:pt modelId="{895A2713-0FF7-4BDB-AD57-36397676E0FA}" type="pres">
      <dgm:prSet presAssocID="{9F3D15E7-183E-4168-819E-A5AE67C70800}" presName="hierChild5" presStyleCnt="0"/>
      <dgm:spPr/>
    </dgm:pt>
    <dgm:pt modelId="{D98FBD44-D81E-49B1-AA21-CF1552747F22}" type="pres">
      <dgm:prSet presAssocID="{EEC18031-8BE0-4AC6-8896-41712D10D7F6}" presName="Name37" presStyleLbl="parChTrans1D2" presStyleIdx="3" presStyleCnt="5"/>
      <dgm:spPr/>
      <dgm:t>
        <a:bodyPr/>
        <a:lstStyle/>
        <a:p>
          <a:endParaRPr lang="ru-RU"/>
        </a:p>
      </dgm:t>
    </dgm:pt>
    <dgm:pt modelId="{630FA468-577E-49F3-8128-284FFF68C963}" type="pres">
      <dgm:prSet presAssocID="{84644A64-B651-4593-8A15-954557571337}" presName="hierRoot2" presStyleCnt="0">
        <dgm:presLayoutVars>
          <dgm:hierBranch val="init"/>
        </dgm:presLayoutVars>
      </dgm:prSet>
      <dgm:spPr/>
    </dgm:pt>
    <dgm:pt modelId="{2F01E0E8-2CEE-4B16-BFED-2BD07B02FC55}" type="pres">
      <dgm:prSet presAssocID="{84644A64-B651-4593-8A15-954557571337}" presName="rootComposite" presStyleCnt="0"/>
      <dgm:spPr/>
    </dgm:pt>
    <dgm:pt modelId="{F9F59E84-68E7-4AB6-8042-6BADE1906BFB}" type="pres">
      <dgm:prSet presAssocID="{84644A64-B651-4593-8A15-954557571337}" presName="rootText" presStyleLbl="node2" presStyleIdx="3" presStyleCnt="5" custScaleX="106646" custScaleY="213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49FB01-D2F9-4802-9005-7EF140881356}" type="pres">
      <dgm:prSet presAssocID="{84644A64-B651-4593-8A15-954557571337}" presName="rootConnector" presStyleLbl="node2" presStyleIdx="3" presStyleCnt="5"/>
      <dgm:spPr/>
      <dgm:t>
        <a:bodyPr/>
        <a:lstStyle/>
        <a:p>
          <a:endParaRPr lang="ru-RU"/>
        </a:p>
      </dgm:t>
    </dgm:pt>
    <dgm:pt modelId="{9DB0E78C-C0A9-40F5-B8EE-760CC3CF8B2C}" type="pres">
      <dgm:prSet presAssocID="{84644A64-B651-4593-8A15-954557571337}" presName="hierChild4" presStyleCnt="0"/>
      <dgm:spPr/>
    </dgm:pt>
    <dgm:pt modelId="{53591C07-6F87-4036-80E9-8A6CBB625570}" type="pres">
      <dgm:prSet presAssocID="{84644A64-B651-4593-8A15-954557571337}" presName="hierChild5" presStyleCnt="0"/>
      <dgm:spPr/>
    </dgm:pt>
    <dgm:pt modelId="{E5FC38C0-F874-4D67-AF4E-5B61D8528333}" type="pres">
      <dgm:prSet presAssocID="{73D9929A-4AE6-4F97-BA74-8AFCD9A206B7}" presName="Name37" presStyleLbl="parChTrans1D2" presStyleIdx="4" presStyleCnt="5"/>
      <dgm:spPr/>
      <dgm:t>
        <a:bodyPr/>
        <a:lstStyle/>
        <a:p>
          <a:endParaRPr lang="ru-RU"/>
        </a:p>
      </dgm:t>
    </dgm:pt>
    <dgm:pt modelId="{C601FF54-F7D4-436A-82E3-B840E4E44607}" type="pres">
      <dgm:prSet presAssocID="{01A86283-4B1C-4FDB-903B-896A03C158D5}" presName="hierRoot2" presStyleCnt="0">
        <dgm:presLayoutVars>
          <dgm:hierBranch val="init"/>
        </dgm:presLayoutVars>
      </dgm:prSet>
      <dgm:spPr/>
    </dgm:pt>
    <dgm:pt modelId="{829C3A4E-0144-4057-A9F7-199F2DDE7D64}" type="pres">
      <dgm:prSet presAssocID="{01A86283-4B1C-4FDB-903B-896A03C158D5}" presName="rootComposite" presStyleCnt="0"/>
      <dgm:spPr/>
    </dgm:pt>
    <dgm:pt modelId="{5686F5E6-E730-4A4F-B86A-D334955A4BF3}" type="pres">
      <dgm:prSet presAssocID="{01A86283-4B1C-4FDB-903B-896A03C158D5}" presName="rootText" presStyleLbl="node2" presStyleIdx="4" presStyleCnt="5" custScaleX="106646" custScaleY="2136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F812AF-0900-4CE7-AA23-35A4E46C6FD1}" type="pres">
      <dgm:prSet presAssocID="{01A86283-4B1C-4FDB-903B-896A03C158D5}" presName="rootConnector" presStyleLbl="node2" presStyleIdx="4" presStyleCnt="5"/>
      <dgm:spPr/>
      <dgm:t>
        <a:bodyPr/>
        <a:lstStyle/>
        <a:p>
          <a:endParaRPr lang="ru-RU"/>
        </a:p>
      </dgm:t>
    </dgm:pt>
    <dgm:pt modelId="{6E656727-FD91-4E1B-A5EE-84CEC1DE3C72}" type="pres">
      <dgm:prSet presAssocID="{01A86283-4B1C-4FDB-903B-896A03C158D5}" presName="hierChild4" presStyleCnt="0"/>
      <dgm:spPr/>
    </dgm:pt>
    <dgm:pt modelId="{27B82800-9DB5-4D0C-B8A5-0485EB0D8A11}" type="pres">
      <dgm:prSet presAssocID="{01A86283-4B1C-4FDB-903B-896A03C158D5}" presName="hierChild5" presStyleCnt="0"/>
      <dgm:spPr/>
    </dgm:pt>
    <dgm:pt modelId="{7D3D6835-E709-46DA-B5F5-509F1C770A71}" type="pres">
      <dgm:prSet presAssocID="{824CACDD-E03A-427C-8B7A-DB5388A5BD8D}" presName="hierChild3" presStyleCnt="0"/>
      <dgm:spPr/>
    </dgm:pt>
  </dgm:ptLst>
  <dgm:cxnLst>
    <dgm:cxn modelId="{6635F829-3361-465D-A959-5DD2227DE972}" type="presOf" srcId="{84644A64-B651-4593-8A15-954557571337}" destId="{E349FB01-D2F9-4802-9005-7EF140881356}" srcOrd="1" destOrd="0" presId="urn:microsoft.com/office/officeart/2005/8/layout/orgChart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DFAE8E2C-E014-4958-8D9F-8022682AE9C4}" type="presOf" srcId="{11CB86F8-31C1-4608-BCC5-247E331BAD1E}" destId="{5C3169FC-2904-40E9-BED3-B6AB9616B8F1}" srcOrd="1" destOrd="0" presId="urn:microsoft.com/office/officeart/2005/8/layout/orgChart1"/>
    <dgm:cxn modelId="{921C6CA9-E541-4ED7-9586-26058602BE8D}" type="presOf" srcId="{5E6F24EC-07DA-4409-8D2A-E1F358F0D53E}" destId="{42131694-B3C1-48DA-9A89-0ED8F63CDD47}" srcOrd="0" destOrd="0" presId="urn:microsoft.com/office/officeart/2005/8/layout/orgChart1"/>
    <dgm:cxn modelId="{7166A256-A1EF-46F4-8A38-1B2B7F5A57CF}" type="presOf" srcId="{EEC18031-8BE0-4AC6-8896-41712D10D7F6}" destId="{D98FBD44-D81E-49B1-AA21-CF1552747F22}" srcOrd="0" destOrd="0" presId="urn:microsoft.com/office/officeart/2005/8/layout/orgChart1"/>
    <dgm:cxn modelId="{A18488C1-8C1C-4F3C-9DF8-0B6323F54486}" type="presOf" srcId="{11CB86F8-31C1-4608-BCC5-247E331BAD1E}" destId="{F495F80B-6FEE-4FC2-B820-6BD21D72101E}" srcOrd="0" destOrd="0" presId="urn:microsoft.com/office/officeart/2005/8/layout/orgChart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4806EF44-2322-4E71-A350-3CB84073AC50}" type="presOf" srcId="{195A0E0D-9849-4724-AEF3-DAF6E0352555}" destId="{398FFEDC-BFFB-4687-A7AC-A133982093F8}" srcOrd="0" destOrd="0" presId="urn:microsoft.com/office/officeart/2005/8/layout/orgChart1"/>
    <dgm:cxn modelId="{BC0796AF-5DFB-4D4B-B4C7-3D33A4945399}" type="presOf" srcId="{824CACDD-E03A-427C-8B7A-DB5388A5BD8D}" destId="{D7C56106-E809-407C-94C9-8E39E21EEBEA}" srcOrd="0" destOrd="0" presId="urn:microsoft.com/office/officeart/2005/8/layout/orgChart1"/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56C038CC-80E0-4154-8B03-87BBEBDE3ED9}" type="presOf" srcId="{93FA7CE8-AEE6-43B9-836C-3F03118B3842}" destId="{8D16B8B8-EC00-4610-BCC6-ACE28551BF93}" srcOrd="0" destOrd="0" presId="urn:microsoft.com/office/officeart/2005/8/layout/orgChart1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A6BBC212-144D-41A0-AB21-91E7243D2747}" type="presOf" srcId="{9F3D15E7-183E-4168-819E-A5AE67C70800}" destId="{1C9FE83A-22D2-43B9-8B78-355219D6DADC}" srcOrd="0" destOrd="0" presId="urn:microsoft.com/office/officeart/2005/8/layout/orgChart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C285EB7F-2036-475A-A747-E87C588AF7A3}" type="presOf" srcId="{01A86283-4B1C-4FDB-903B-896A03C158D5}" destId="{5686F5E6-E730-4A4F-B86A-D334955A4BF3}" srcOrd="0" destOrd="0" presId="urn:microsoft.com/office/officeart/2005/8/layout/orgChart1"/>
    <dgm:cxn modelId="{8993890F-8BE8-4E89-8CD6-6C4D1A62CAEB}" type="presOf" srcId="{01A86283-4B1C-4FDB-903B-896A03C158D5}" destId="{D4F812AF-0900-4CE7-AA23-35A4E46C6FD1}" srcOrd="1" destOrd="0" presId="urn:microsoft.com/office/officeart/2005/8/layout/orgChart1"/>
    <dgm:cxn modelId="{257B8586-CE8E-4CF9-926D-7C7F15986D90}" type="presOf" srcId="{31A4F4FA-6743-4237-978E-3C0F106CB502}" destId="{30FDE77F-0DE1-4507-9AB4-E4873006176F}" srcOrd="0" destOrd="0" presId="urn:microsoft.com/office/officeart/2005/8/layout/orgChart1"/>
    <dgm:cxn modelId="{6FA9E251-9D61-440C-B9B5-6597C705185B}" type="presOf" srcId="{824CACDD-E03A-427C-8B7A-DB5388A5BD8D}" destId="{520DCA23-E61E-4D60-8C01-FF734DB21588}" srcOrd="1" destOrd="0" presId="urn:microsoft.com/office/officeart/2005/8/layout/orgChart1"/>
    <dgm:cxn modelId="{036D9EE4-6D87-452A-9CB6-530DB286B212}" type="presOf" srcId="{84644A64-B651-4593-8A15-954557571337}" destId="{F9F59E84-68E7-4AB6-8042-6BADE1906BFB}" srcOrd="0" destOrd="0" presId="urn:microsoft.com/office/officeart/2005/8/layout/orgChart1"/>
    <dgm:cxn modelId="{789A4D9B-9D80-4DD5-9138-54DF8F9F8A76}" type="presOf" srcId="{81ED6989-DB09-4163-9FE8-4274D9FB393B}" destId="{F7736AB3-14FB-442A-8C59-ED1D80EA616A}" srcOrd="1" destOrd="0" presId="urn:microsoft.com/office/officeart/2005/8/layout/orgChart1"/>
    <dgm:cxn modelId="{EF62816C-3AD1-4FCC-99D3-D2A29FE6A210}" type="presOf" srcId="{73D9929A-4AE6-4F97-BA74-8AFCD9A206B7}" destId="{E5FC38C0-F874-4D67-AF4E-5B61D8528333}" srcOrd="0" destOrd="0" presId="urn:microsoft.com/office/officeart/2005/8/layout/orgChart1"/>
    <dgm:cxn modelId="{CE21AD6B-0016-444D-8F18-2F186B1BD650}" type="presOf" srcId="{9F3D15E7-183E-4168-819E-A5AE67C70800}" destId="{E3D274F6-EF38-4457-99ED-3B36F1F9CCE6}" srcOrd="1" destOrd="0" presId="urn:microsoft.com/office/officeart/2005/8/layout/orgChart1"/>
    <dgm:cxn modelId="{D4260F37-99C7-4E85-9422-1AB560C478B8}" type="presOf" srcId="{81ED6989-DB09-4163-9FE8-4274D9FB393B}" destId="{91937533-898F-4FC5-A9E4-FE0BA78B0BED}" srcOrd="0" destOrd="0" presId="urn:microsoft.com/office/officeart/2005/8/layout/orgChart1"/>
    <dgm:cxn modelId="{FAB34B18-C5B2-478D-99B2-16CE9B2E04C5}" type="presParOf" srcId="{398FFEDC-BFFB-4687-A7AC-A133982093F8}" destId="{5BD874B2-AFE1-40B2-848A-6C041981297C}" srcOrd="0" destOrd="0" presId="urn:microsoft.com/office/officeart/2005/8/layout/orgChart1"/>
    <dgm:cxn modelId="{8376FE93-C9E5-4903-9B66-841F7197A0EA}" type="presParOf" srcId="{5BD874B2-AFE1-40B2-848A-6C041981297C}" destId="{A93F08A3-CEE2-4CEC-875D-F7FE952BE28D}" srcOrd="0" destOrd="0" presId="urn:microsoft.com/office/officeart/2005/8/layout/orgChart1"/>
    <dgm:cxn modelId="{C7A62019-850E-4BFB-9D65-B344007A89C4}" type="presParOf" srcId="{A93F08A3-CEE2-4CEC-875D-F7FE952BE28D}" destId="{D7C56106-E809-407C-94C9-8E39E21EEBEA}" srcOrd="0" destOrd="0" presId="urn:microsoft.com/office/officeart/2005/8/layout/orgChart1"/>
    <dgm:cxn modelId="{A273C3A7-BF8A-4884-9C83-E3673B3E9122}" type="presParOf" srcId="{A93F08A3-CEE2-4CEC-875D-F7FE952BE28D}" destId="{520DCA23-E61E-4D60-8C01-FF734DB21588}" srcOrd="1" destOrd="0" presId="urn:microsoft.com/office/officeart/2005/8/layout/orgChart1"/>
    <dgm:cxn modelId="{0DE255AB-AC94-401F-8E6B-86150E304A4E}" type="presParOf" srcId="{5BD874B2-AFE1-40B2-848A-6C041981297C}" destId="{B7096D27-90B6-478D-8DB2-11220FD707AF}" srcOrd="1" destOrd="0" presId="urn:microsoft.com/office/officeart/2005/8/layout/orgChart1"/>
    <dgm:cxn modelId="{AAC23F8E-A706-4964-A396-618D9453816F}" type="presParOf" srcId="{B7096D27-90B6-478D-8DB2-11220FD707AF}" destId="{30FDE77F-0DE1-4507-9AB4-E4873006176F}" srcOrd="0" destOrd="0" presId="urn:microsoft.com/office/officeart/2005/8/layout/orgChart1"/>
    <dgm:cxn modelId="{AD30EDF5-D98A-4ECE-9E51-CE887FE7F265}" type="presParOf" srcId="{B7096D27-90B6-478D-8DB2-11220FD707AF}" destId="{F9725548-D4CF-419F-A724-9207DF64A0B3}" srcOrd="1" destOrd="0" presId="urn:microsoft.com/office/officeart/2005/8/layout/orgChart1"/>
    <dgm:cxn modelId="{A4FFC0F2-CC5F-4C90-AB07-614C96F3A57A}" type="presParOf" srcId="{F9725548-D4CF-419F-A724-9207DF64A0B3}" destId="{184D3D69-D2D7-4502-9191-669AAD37B54B}" srcOrd="0" destOrd="0" presId="urn:microsoft.com/office/officeart/2005/8/layout/orgChart1"/>
    <dgm:cxn modelId="{7BBF4F4C-F052-4907-AA8E-C086BF6B2C90}" type="presParOf" srcId="{184D3D69-D2D7-4502-9191-669AAD37B54B}" destId="{91937533-898F-4FC5-A9E4-FE0BA78B0BED}" srcOrd="0" destOrd="0" presId="urn:microsoft.com/office/officeart/2005/8/layout/orgChart1"/>
    <dgm:cxn modelId="{E64AB1F7-F8D0-458B-93B4-ECF5C1C4C573}" type="presParOf" srcId="{184D3D69-D2D7-4502-9191-669AAD37B54B}" destId="{F7736AB3-14FB-442A-8C59-ED1D80EA616A}" srcOrd="1" destOrd="0" presId="urn:microsoft.com/office/officeart/2005/8/layout/orgChart1"/>
    <dgm:cxn modelId="{D3B1C53A-DF36-4165-B7EC-ECE135A56369}" type="presParOf" srcId="{F9725548-D4CF-419F-A724-9207DF64A0B3}" destId="{7BADFCDB-E98D-46F4-9C6A-0B18648C6962}" srcOrd="1" destOrd="0" presId="urn:microsoft.com/office/officeart/2005/8/layout/orgChart1"/>
    <dgm:cxn modelId="{24C485AC-8E59-438C-A217-C1CCC08DB5D6}" type="presParOf" srcId="{F9725548-D4CF-419F-A724-9207DF64A0B3}" destId="{1E168AC0-FCF6-4950-AD56-E0162207CD4C}" srcOrd="2" destOrd="0" presId="urn:microsoft.com/office/officeart/2005/8/layout/orgChart1"/>
    <dgm:cxn modelId="{5B444904-5350-4E62-9721-4FA7045D4E0F}" type="presParOf" srcId="{B7096D27-90B6-478D-8DB2-11220FD707AF}" destId="{42131694-B3C1-48DA-9A89-0ED8F63CDD47}" srcOrd="2" destOrd="0" presId="urn:microsoft.com/office/officeart/2005/8/layout/orgChart1"/>
    <dgm:cxn modelId="{B9416BED-BE6B-4BEA-8501-86ED4C185ACB}" type="presParOf" srcId="{B7096D27-90B6-478D-8DB2-11220FD707AF}" destId="{CE0DC93D-466F-45F6-AE6B-84553C0CB8AA}" srcOrd="3" destOrd="0" presId="urn:microsoft.com/office/officeart/2005/8/layout/orgChart1"/>
    <dgm:cxn modelId="{9E30485D-645D-45D5-BE07-0060A6CB7CFE}" type="presParOf" srcId="{CE0DC93D-466F-45F6-AE6B-84553C0CB8AA}" destId="{A544FF7E-3AA1-4012-A8F5-5B7E24307511}" srcOrd="0" destOrd="0" presId="urn:microsoft.com/office/officeart/2005/8/layout/orgChart1"/>
    <dgm:cxn modelId="{DF106639-14D6-4DC4-A14B-3D6F5F5D2181}" type="presParOf" srcId="{A544FF7E-3AA1-4012-A8F5-5B7E24307511}" destId="{F495F80B-6FEE-4FC2-B820-6BD21D72101E}" srcOrd="0" destOrd="0" presId="urn:microsoft.com/office/officeart/2005/8/layout/orgChart1"/>
    <dgm:cxn modelId="{6F236B52-2ED5-4A2E-8664-DB7128F36E22}" type="presParOf" srcId="{A544FF7E-3AA1-4012-A8F5-5B7E24307511}" destId="{5C3169FC-2904-40E9-BED3-B6AB9616B8F1}" srcOrd="1" destOrd="0" presId="urn:microsoft.com/office/officeart/2005/8/layout/orgChart1"/>
    <dgm:cxn modelId="{E79A352A-22AC-441C-9195-DBFA3AD6434B}" type="presParOf" srcId="{CE0DC93D-466F-45F6-AE6B-84553C0CB8AA}" destId="{06856941-3E6A-4767-9273-EB6AA5E571AF}" srcOrd="1" destOrd="0" presId="urn:microsoft.com/office/officeart/2005/8/layout/orgChart1"/>
    <dgm:cxn modelId="{D6BEE07D-F53C-4AEE-8C12-03FEF1393859}" type="presParOf" srcId="{CE0DC93D-466F-45F6-AE6B-84553C0CB8AA}" destId="{19D5C736-565F-4332-886E-AC2D16E7C748}" srcOrd="2" destOrd="0" presId="urn:microsoft.com/office/officeart/2005/8/layout/orgChart1"/>
    <dgm:cxn modelId="{C4E7EF67-1739-4750-BBAD-F1B4DC990F1E}" type="presParOf" srcId="{B7096D27-90B6-478D-8DB2-11220FD707AF}" destId="{8D16B8B8-EC00-4610-BCC6-ACE28551BF93}" srcOrd="4" destOrd="0" presId="urn:microsoft.com/office/officeart/2005/8/layout/orgChart1"/>
    <dgm:cxn modelId="{EE9C3C9B-9E2C-4210-8E1C-A9C6F97658F3}" type="presParOf" srcId="{B7096D27-90B6-478D-8DB2-11220FD707AF}" destId="{39F48156-34B2-44A6-A0ED-36EEA7E3C117}" srcOrd="5" destOrd="0" presId="urn:microsoft.com/office/officeart/2005/8/layout/orgChart1"/>
    <dgm:cxn modelId="{FFA66D76-A7E7-47A6-8055-A558BFE31F08}" type="presParOf" srcId="{39F48156-34B2-44A6-A0ED-36EEA7E3C117}" destId="{9C1F9B11-997D-425B-9961-764D120824B0}" srcOrd="0" destOrd="0" presId="urn:microsoft.com/office/officeart/2005/8/layout/orgChart1"/>
    <dgm:cxn modelId="{5B65B244-8677-47F2-9943-9D1570ACC427}" type="presParOf" srcId="{9C1F9B11-997D-425B-9961-764D120824B0}" destId="{1C9FE83A-22D2-43B9-8B78-355219D6DADC}" srcOrd="0" destOrd="0" presId="urn:microsoft.com/office/officeart/2005/8/layout/orgChart1"/>
    <dgm:cxn modelId="{C09097C5-6F77-42FB-9840-F7AD7F6570D9}" type="presParOf" srcId="{9C1F9B11-997D-425B-9961-764D120824B0}" destId="{E3D274F6-EF38-4457-99ED-3B36F1F9CCE6}" srcOrd="1" destOrd="0" presId="urn:microsoft.com/office/officeart/2005/8/layout/orgChart1"/>
    <dgm:cxn modelId="{CD2412B9-CD0A-4D69-AD5A-DB56B106C98F}" type="presParOf" srcId="{39F48156-34B2-44A6-A0ED-36EEA7E3C117}" destId="{3E639E93-6EE3-4003-9EA9-40BC73B6DF31}" srcOrd="1" destOrd="0" presId="urn:microsoft.com/office/officeart/2005/8/layout/orgChart1"/>
    <dgm:cxn modelId="{C1BE571C-E3F8-4596-BB1E-00EA0E4A424E}" type="presParOf" srcId="{39F48156-34B2-44A6-A0ED-36EEA7E3C117}" destId="{895A2713-0FF7-4BDB-AD57-36397676E0FA}" srcOrd="2" destOrd="0" presId="urn:microsoft.com/office/officeart/2005/8/layout/orgChart1"/>
    <dgm:cxn modelId="{D2FFBE88-00D0-4D57-8C03-139C87AFF6F6}" type="presParOf" srcId="{B7096D27-90B6-478D-8DB2-11220FD707AF}" destId="{D98FBD44-D81E-49B1-AA21-CF1552747F22}" srcOrd="6" destOrd="0" presId="urn:microsoft.com/office/officeart/2005/8/layout/orgChart1"/>
    <dgm:cxn modelId="{CADD191E-97D0-404D-9B74-60032DDBEFE9}" type="presParOf" srcId="{B7096D27-90B6-478D-8DB2-11220FD707AF}" destId="{630FA468-577E-49F3-8128-284FFF68C963}" srcOrd="7" destOrd="0" presId="urn:microsoft.com/office/officeart/2005/8/layout/orgChart1"/>
    <dgm:cxn modelId="{E19C333D-5C7D-4106-A151-8321DA98CE2F}" type="presParOf" srcId="{630FA468-577E-49F3-8128-284FFF68C963}" destId="{2F01E0E8-2CEE-4B16-BFED-2BD07B02FC55}" srcOrd="0" destOrd="0" presId="urn:microsoft.com/office/officeart/2005/8/layout/orgChart1"/>
    <dgm:cxn modelId="{472D4D5A-54C0-40E2-9AE7-9A20A795D9D7}" type="presParOf" srcId="{2F01E0E8-2CEE-4B16-BFED-2BD07B02FC55}" destId="{F9F59E84-68E7-4AB6-8042-6BADE1906BFB}" srcOrd="0" destOrd="0" presId="urn:microsoft.com/office/officeart/2005/8/layout/orgChart1"/>
    <dgm:cxn modelId="{F8ACE0DB-014C-423C-8C86-6697324A01F5}" type="presParOf" srcId="{2F01E0E8-2CEE-4B16-BFED-2BD07B02FC55}" destId="{E349FB01-D2F9-4802-9005-7EF140881356}" srcOrd="1" destOrd="0" presId="urn:microsoft.com/office/officeart/2005/8/layout/orgChart1"/>
    <dgm:cxn modelId="{073430F5-8A3D-46B5-831F-21A436A71D48}" type="presParOf" srcId="{630FA468-577E-49F3-8128-284FFF68C963}" destId="{9DB0E78C-C0A9-40F5-B8EE-760CC3CF8B2C}" srcOrd="1" destOrd="0" presId="urn:microsoft.com/office/officeart/2005/8/layout/orgChart1"/>
    <dgm:cxn modelId="{BE9B7969-F2DC-47B9-92F0-C72BEAC0370E}" type="presParOf" srcId="{630FA468-577E-49F3-8128-284FFF68C963}" destId="{53591C07-6F87-4036-80E9-8A6CBB625570}" srcOrd="2" destOrd="0" presId="urn:microsoft.com/office/officeart/2005/8/layout/orgChart1"/>
    <dgm:cxn modelId="{DB3C7360-07B8-4ACD-9B77-0A4FDA964386}" type="presParOf" srcId="{B7096D27-90B6-478D-8DB2-11220FD707AF}" destId="{E5FC38C0-F874-4D67-AF4E-5B61D8528333}" srcOrd="8" destOrd="0" presId="urn:microsoft.com/office/officeart/2005/8/layout/orgChart1"/>
    <dgm:cxn modelId="{76864AD0-4D68-45A3-9C18-CC9D6B5092BB}" type="presParOf" srcId="{B7096D27-90B6-478D-8DB2-11220FD707AF}" destId="{C601FF54-F7D4-436A-82E3-B840E4E44607}" srcOrd="9" destOrd="0" presId="urn:microsoft.com/office/officeart/2005/8/layout/orgChart1"/>
    <dgm:cxn modelId="{B163D092-110A-42C3-A374-3093EB3A2788}" type="presParOf" srcId="{C601FF54-F7D4-436A-82E3-B840E4E44607}" destId="{829C3A4E-0144-4057-A9F7-199F2DDE7D64}" srcOrd="0" destOrd="0" presId="urn:microsoft.com/office/officeart/2005/8/layout/orgChart1"/>
    <dgm:cxn modelId="{4EB00B49-6B3A-4397-B5A5-27D40FC2D9F4}" type="presParOf" srcId="{829C3A4E-0144-4057-A9F7-199F2DDE7D64}" destId="{5686F5E6-E730-4A4F-B86A-D334955A4BF3}" srcOrd="0" destOrd="0" presId="urn:microsoft.com/office/officeart/2005/8/layout/orgChart1"/>
    <dgm:cxn modelId="{00FA4125-C7D8-4F03-A84F-CBE718C38E53}" type="presParOf" srcId="{829C3A4E-0144-4057-A9F7-199F2DDE7D64}" destId="{D4F812AF-0900-4CE7-AA23-35A4E46C6FD1}" srcOrd="1" destOrd="0" presId="urn:microsoft.com/office/officeart/2005/8/layout/orgChart1"/>
    <dgm:cxn modelId="{6823CD00-2451-432E-864C-6F5B12208C75}" type="presParOf" srcId="{C601FF54-F7D4-436A-82E3-B840E4E44607}" destId="{6E656727-FD91-4E1B-A5EE-84CEC1DE3C72}" srcOrd="1" destOrd="0" presId="urn:microsoft.com/office/officeart/2005/8/layout/orgChart1"/>
    <dgm:cxn modelId="{9669C2BC-D356-4E4F-80A0-61F2C8817D93}" type="presParOf" srcId="{C601FF54-F7D4-436A-82E3-B840E4E44607}" destId="{27B82800-9DB5-4D0C-B8A5-0485EB0D8A11}" srcOrd="2" destOrd="0" presId="urn:microsoft.com/office/officeart/2005/8/layout/orgChart1"/>
    <dgm:cxn modelId="{6679434E-4F2B-423E-A962-1F72CD16734A}" type="presParOf" srcId="{5BD874B2-AFE1-40B2-848A-6C041981297C}" destId="{7D3D6835-E709-46DA-B5F5-509F1C770A7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2E153EB-408C-4CB3-B6CA-2A439518E14B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9F9F7AF-4DAB-4B6C-A26F-22C945FB8A80}" type="sibTrans" cxnId="{54059384-7D56-4783-9E6B-CB7051B26B45}">
      <dgm:prSet/>
      <dgm:spPr/>
      <dgm:t>
        <a:bodyPr/>
        <a:lstStyle/>
        <a:p>
          <a:endParaRPr lang="ru-RU"/>
        </a:p>
      </dgm:t>
    </dgm:pt>
    <dgm:pt modelId="{77DF95E1-3397-43CE-99EF-E82D1E9B2066}" type="parTrans" cxnId="{54059384-7D56-4783-9E6B-CB7051B26B45}">
      <dgm:prSet/>
      <dgm:spPr/>
      <dgm:t>
        <a:bodyPr/>
        <a:lstStyle/>
        <a:p>
          <a:endParaRPr lang="ru-RU"/>
        </a:p>
      </dgm:t>
    </dgm:pt>
    <dgm:pt modelId="{9F96D360-CB55-48DB-9778-BF90DCE1129E}">
      <dgm:prSet phldrT="[Текст]"/>
      <dgm:spPr>
        <a:gradFill rotWithShape="0">
          <a:gsLst>
            <a:gs pos="0">
              <a:schemeClr val="accent4">
                <a:lumMod val="7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86A4893-ECEC-4EFE-BAC3-3F1C84511E21}" type="sibTrans" cxnId="{ABB8D3AC-32ED-44B8-98D1-601987ACC1D1}">
      <dgm:prSet/>
      <dgm:spPr/>
      <dgm:t>
        <a:bodyPr/>
        <a:lstStyle/>
        <a:p>
          <a:endParaRPr lang="ru-RU"/>
        </a:p>
      </dgm:t>
    </dgm:pt>
    <dgm:pt modelId="{BC4B6763-2F33-4CCB-B9CC-377BBD0F0800}" type="parTrans" cxnId="{ABB8D3AC-32ED-44B8-98D1-601987ACC1D1}">
      <dgm:prSet/>
      <dgm:spPr/>
      <dgm:t>
        <a:bodyPr/>
        <a:lstStyle/>
        <a:p>
          <a:endParaRPr lang="ru-RU"/>
        </a:p>
      </dgm:t>
    </dgm:pt>
    <dgm:pt modelId="{D2A69AB7-A0A6-4501-95CD-2902A3384DE3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B4AB27D7-F679-4C2F-B351-354C992C8F30}" type="sibTrans" cxnId="{BDBC8127-C9A5-4636-AF0A-79E42F53D923}">
      <dgm:prSet/>
      <dgm:spPr/>
      <dgm:t>
        <a:bodyPr/>
        <a:lstStyle/>
        <a:p>
          <a:endParaRPr lang="ru-RU"/>
        </a:p>
      </dgm:t>
    </dgm:pt>
    <dgm:pt modelId="{9DEE7B50-C1CB-48D2-999B-DF1098A88396}" type="parTrans" cxnId="{BDBC8127-C9A5-4636-AF0A-79E42F53D92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40BFB1E3-8181-460F-A7D0-1860EFE7871C}">
      <dgm:prSet phldrT="[Текст]" custRadScaleRad="95994" custRadScaleInc="159035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1F1C4D51-FF85-4C71-B99F-B451323CF52A}" type="parTrans" cxnId="{DAA1C2E7-E461-4932-B542-919DABF8FA21}">
      <dgm:prSet/>
      <dgm:spPr/>
      <dgm:t>
        <a:bodyPr/>
        <a:lstStyle/>
        <a:p>
          <a:endParaRPr lang="ru-RU"/>
        </a:p>
      </dgm:t>
    </dgm:pt>
    <dgm:pt modelId="{8129F226-D514-4126-9880-9F738B65DBF3}" type="sibTrans" cxnId="{DAA1C2E7-E461-4932-B542-919DABF8FA21}">
      <dgm:prSet/>
      <dgm:spPr/>
      <dgm:t>
        <a:bodyPr/>
        <a:lstStyle/>
        <a:p>
          <a:endParaRPr lang="ru-RU"/>
        </a:p>
      </dgm:t>
    </dgm:pt>
    <dgm:pt modelId="{F17C7B70-9745-41FD-8AC3-5C37EF8A862D}">
      <dgm:prSet custRadScaleRad="95994" custRadScaleInc="159035"/>
      <dgm:spPr/>
      <dgm:t>
        <a:bodyPr/>
        <a:lstStyle/>
        <a:p>
          <a:endParaRPr lang="ru-RU"/>
        </a:p>
      </dgm:t>
    </dgm:pt>
    <dgm:pt modelId="{8F8ED1DC-B3AC-4CB5-9494-EDE1E97E7A5E}" type="parTrans" cxnId="{49C15E5F-EB64-40A4-BED6-1E2D0448540F}">
      <dgm:prSet/>
      <dgm:spPr/>
      <dgm:t>
        <a:bodyPr/>
        <a:lstStyle/>
        <a:p>
          <a:endParaRPr lang="ru-RU"/>
        </a:p>
      </dgm:t>
    </dgm:pt>
    <dgm:pt modelId="{74D2AF3C-1201-4EA9-863A-DE4A20565AE5}" type="sibTrans" cxnId="{49C15E5F-EB64-40A4-BED6-1E2D0448540F}">
      <dgm:prSet/>
      <dgm:spPr/>
      <dgm:t>
        <a:bodyPr/>
        <a:lstStyle/>
        <a:p>
          <a:endParaRPr lang="ru-RU"/>
        </a:p>
      </dgm:t>
    </dgm:pt>
    <dgm:pt modelId="{420BA717-63F2-4ED1-9193-BDF0AD7BC7EB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93B10FAD-F9FB-447F-AB26-67CC3C3A8B52}" type="sibTrans" cxnId="{420E5929-73A4-4A38-8264-96367E09F888}">
      <dgm:prSet/>
      <dgm:spPr/>
      <dgm:t>
        <a:bodyPr/>
        <a:lstStyle/>
        <a:p>
          <a:endParaRPr lang="ru-RU"/>
        </a:p>
      </dgm:t>
    </dgm:pt>
    <dgm:pt modelId="{A8FC0520-4E1C-47C9-9459-5A566E2A3269}" type="parTrans" cxnId="{420E5929-73A4-4A38-8264-96367E09F888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11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11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11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11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11" custRadScaleRad="100675" custRadScaleInc="-236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11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11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11" custRadScaleRad="94500" custRadScaleInc="-391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AB10C-E176-4610-B2C6-BE8F83AD0F9B}" type="pres">
      <dgm:prSet presAssocID="{A8FC0520-4E1C-47C9-9459-5A566E2A3269}" presName="parTrans" presStyleLbl="sibTrans2D1" presStyleIdx="3" presStyleCnt="11"/>
      <dgm:spPr/>
      <dgm:t>
        <a:bodyPr/>
        <a:lstStyle/>
        <a:p>
          <a:endParaRPr lang="ru-RU"/>
        </a:p>
      </dgm:t>
    </dgm:pt>
    <dgm:pt modelId="{47F0322C-5978-482D-A409-1280E22C6D82}" type="pres">
      <dgm:prSet presAssocID="{A8FC0520-4E1C-47C9-9459-5A566E2A3269}" presName="connectorText" presStyleLbl="sibTrans2D1" presStyleIdx="3" presStyleCnt="11"/>
      <dgm:spPr/>
      <dgm:t>
        <a:bodyPr/>
        <a:lstStyle/>
        <a:p>
          <a:endParaRPr lang="ru-RU"/>
        </a:p>
      </dgm:t>
    </dgm:pt>
    <dgm:pt modelId="{FFE63D16-C443-42C8-BB30-4CA61876A647}" type="pres">
      <dgm:prSet presAssocID="{420BA717-63F2-4ED1-9193-BDF0AD7BC7EB}" presName="node" presStyleLbl="node1" presStyleIdx="3" presStyleCnt="11" custRadScaleRad="90409" custRadScaleInc="-450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4" presStyleCnt="11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4" presStyleCnt="11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4" presStyleCnt="11" custRadScaleRad="95640" custRadScaleInc="-45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5" presStyleCnt="11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5" presStyleCnt="11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5" presStyleCnt="11" custRadScaleRad="101324" custRadScaleInc="-58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5553CB-2478-4421-B002-5FA728364A78}" type="pres">
      <dgm:prSet presAssocID="{9DEE7B50-C1CB-48D2-999B-DF1098A88396}" presName="parTrans" presStyleLbl="sibTrans2D1" presStyleIdx="6" presStyleCnt="11" custScaleX="131576"/>
      <dgm:spPr/>
      <dgm:t>
        <a:bodyPr/>
        <a:lstStyle/>
        <a:p>
          <a:endParaRPr lang="ru-RU"/>
        </a:p>
      </dgm:t>
    </dgm:pt>
    <dgm:pt modelId="{881BA4B6-6173-4BE7-ACB0-127409627ABA}" type="pres">
      <dgm:prSet presAssocID="{9DEE7B50-C1CB-48D2-999B-DF1098A88396}" presName="connectorText" presStyleLbl="sibTrans2D1" presStyleIdx="6" presStyleCnt="11"/>
      <dgm:spPr/>
      <dgm:t>
        <a:bodyPr/>
        <a:lstStyle/>
        <a:p>
          <a:endParaRPr lang="ru-RU"/>
        </a:p>
      </dgm:t>
    </dgm:pt>
    <dgm:pt modelId="{FED909B6-8F19-4D98-AAC2-EBEEF4830C2B}" type="pres">
      <dgm:prSet presAssocID="{D2A69AB7-A0A6-4501-95CD-2902A3384DE3}" presName="node" presStyleLbl="node1" presStyleIdx="6" presStyleCnt="11" custRadScaleRad="95994" custRadScaleInc="1590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B7EB92-DF16-476D-BB87-6C0D26E26F61}" type="pres">
      <dgm:prSet presAssocID="{BC4B6763-2F33-4CCB-B9CC-377BBD0F0800}" presName="parTrans" presStyleLbl="sibTrans2D1" presStyleIdx="7" presStyleCnt="11" custScaleX="124041"/>
      <dgm:spPr/>
      <dgm:t>
        <a:bodyPr/>
        <a:lstStyle/>
        <a:p>
          <a:endParaRPr lang="ru-RU"/>
        </a:p>
      </dgm:t>
    </dgm:pt>
    <dgm:pt modelId="{E3A5A4EE-729B-477E-AEA8-7FC61FA6B941}" type="pres">
      <dgm:prSet presAssocID="{BC4B6763-2F33-4CCB-B9CC-377BBD0F0800}" presName="connectorText" presStyleLbl="sibTrans2D1" presStyleIdx="7" presStyleCnt="11"/>
      <dgm:spPr/>
      <dgm:t>
        <a:bodyPr/>
        <a:lstStyle/>
        <a:p>
          <a:endParaRPr lang="ru-RU"/>
        </a:p>
      </dgm:t>
    </dgm:pt>
    <dgm:pt modelId="{69EA0517-EDCB-4CEB-899F-D56DCF7B4404}" type="pres">
      <dgm:prSet presAssocID="{9F96D360-CB55-48DB-9778-BF90DCE1129E}" presName="node" presStyleLbl="node1" presStyleIdx="7" presStyleCnt="11" custRadScaleRad="95405" custRadScaleInc="1435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035AEB-3A20-4DC3-9A60-032AB2743B03}" type="pres">
      <dgm:prSet presAssocID="{77DF95E1-3397-43CE-99EF-E82D1E9B2066}" presName="parTrans" presStyleLbl="sibTrans2D1" presStyleIdx="8" presStyleCnt="11" custScaleX="145662"/>
      <dgm:spPr/>
      <dgm:t>
        <a:bodyPr/>
        <a:lstStyle/>
        <a:p>
          <a:endParaRPr lang="ru-RU"/>
        </a:p>
      </dgm:t>
    </dgm:pt>
    <dgm:pt modelId="{4273F29E-B93C-44D6-A671-FCDC77ED9BA3}" type="pres">
      <dgm:prSet presAssocID="{77DF95E1-3397-43CE-99EF-E82D1E9B2066}" presName="connectorText" presStyleLbl="sibTrans2D1" presStyleIdx="8" presStyleCnt="11"/>
      <dgm:spPr/>
      <dgm:t>
        <a:bodyPr/>
        <a:lstStyle/>
        <a:p>
          <a:endParaRPr lang="ru-RU"/>
        </a:p>
      </dgm:t>
    </dgm:pt>
    <dgm:pt modelId="{83F11675-07D9-406F-853D-13FD28BBB805}" type="pres">
      <dgm:prSet presAssocID="{62E153EB-408C-4CB3-B6CA-2A439518E14B}" presName="node" presStyleLbl="node1" presStyleIdx="8" presStyleCnt="11" custRadScaleRad="95588" custRadScaleInc="109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9" presStyleCnt="11" custScaleX="130939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9" presStyleCnt="11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9" presStyleCnt="11" custRadScaleRad="101301" custRadScaleInc="688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10" presStyleCnt="11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10" presStyleCnt="11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10" presStyleCnt="11" custRadScaleRad="104508" custRadScaleInc="419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ED9647-88E0-441F-A60D-390490EF249E}" type="presOf" srcId="{6F647F05-65E5-443B-9310-4AF895EEC1B0}" destId="{ED72E44C-8498-48F8-9652-E5DD6AC5818D}" srcOrd="0" destOrd="0" presId="urn:microsoft.com/office/officeart/2005/8/layout/radial5"/>
    <dgm:cxn modelId="{0BBB8B73-CA42-4799-959F-8B0DEC409636}" type="presOf" srcId="{6B4A9C71-5243-4375-98C7-BA189146832B}" destId="{8B82EA68-B59A-424E-9756-C221A13DB47F}" srcOrd="0" destOrd="0" presId="urn:microsoft.com/office/officeart/2005/8/layout/radial5"/>
    <dgm:cxn modelId="{4A189105-0239-4451-ACE0-D31E9CBF66B8}" srcId="{6F647F05-65E5-443B-9310-4AF895EEC1B0}" destId="{3BA0FA79-0F0A-4F39-8C6F-85BF113366C3}" srcOrd="10" destOrd="0" parTransId="{66E51CD7-05D6-4658-BDAA-92C6F3E19708}" sibTransId="{3F86135B-3CC7-4CEB-B411-92453A9354E3}"/>
    <dgm:cxn modelId="{0562F36A-7CB2-4068-A604-9689F7182842}" type="presOf" srcId="{08170AFC-8E89-4179-A96D-636AFFD8C3F3}" destId="{53D78D63-5F88-4163-9535-46A64127BD3A}" srcOrd="1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3D1D74FD-AEE2-4830-AF39-C55FE170C3EE}" type="presOf" srcId="{CCCDC2A1-B573-48DB-AE6D-1F76901F1671}" destId="{DB024BEC-8C88-4F07-BCA5-811E266A083B}" srcOrd="1" destOrd="0" presId="urn:microsoft.com/office/officeart/2005/8/layout/radial5"/>
    <dgm:cxn modelId="{BDBC8127-C9A5-4636-AF0A-79E42F53D923}" srcId="{6F647F05-65E5-443B-9310-4AF895EEC1B0}" destId="{D2A69AB7-A0A6-4501-95CD-2902A3384DE3}" srcOrd="6" destOrd="0" parTransId="{9DEE7B50-C1CB-48D2-999B-DF1098A88396}" sibTransId="{B4AB27D7-F679-4C2F-B351-354C992C8F30}"/>
    <dgm:cxn modelId="{00ED28EC-8261-4781-B8FF-89FE99035ABB}" type="presOf" srcId="{082CE592-953F-441B-B0C2-F864433A8493}" destId="{A0E222DD-64BD-4A89-BBB9-2B80D8318D4A}" srcOrd="0" destOrd="0" presId="urn:microsoft.com/office/officeart/2005/8/layout/radial5"/>
    <dgm:cxn modelId="{24167407-4F47-462F-8F43-C7E3A3FF912A}" type="presOf" srcId="{D78F1D4C-A2EF-4C56-940B-FB3F18A7298D}" destId="{EDA34655-9131-4731-957F-5382F53A0660}" srcOrd="0" destOrd="0" presId="urn:microsoft.com/office/officeart/2005/8/layout/radial5"/>
    <dgm:cxn modelId="{1DA2ECC2-ECC4-4B49-92DE-A9F5FEE65370}" type="presOf" srcId="{BC4B6763-2F33-4CCB-B9CC-377BBD0F0800}" destId="{A0B7EB92-DF16-476D-BB87-6C0D26E26F61}" srcOrd="0" destOrd="0" presId="urn:microsoft.com/office/officeart/2005/8/layout/radial5"/>
    <dgm:cxn modelId="{FDD1CC2D-9426-4176-BD2D-7C8035779DFA}" type="presOf" srcId="{AA0A2BD5-A368-4F17-8E9D-23F1FC377812}" destId="{EB1C3899-7B42-47CD-912B-DD035472498D}" srcOrd="0" destOrd="0" presId="urn:microsoft.com/office/officeart/2005/8/layout/radial5"/>
    <dgm:cxn modelId="{3D2712D8-2334-4936-83A5-51A2AE8EA5D5}" type="presOf" srcId="{4B1A8440-411B-4A5D-AFC7-3583C59ADD0E}" destId="{73BC26A8-8D0F-45E6-9E3B-37EADD227262}" srcOrd="0" destOrd="0" presId="urn:microsoft.com/office/officeart/2005/8/layout/radial5"/>
    <dgm:cxn modelId="{6986CCBD-3F7B-4987-9486-7B2940CD3D61}" type="presOf" srcId="{9F96D360-CB55-48DB-9778-BF90DCE1129E}" destId="{69EA0517-EDCB-4CEB-899F-D56DCF7B4404}" srcOrd="0" destOrd="0" presId="urn:microsoft.com/office/officeart/2005/8/layout/radial5"/>
    <dgm:cxn modelId="{00674497-19DB-4777-A1D5-6A945F284F7F}" type="presOf" srcId="{8D513BD1-7137-4BB2-A1F4-1B02EFB0F34F}" destId="{8D15C70B-27DC-4BC4-8B54-1A6B8CC1DBC1}" srcOrd="1" destOrd="0" presId="urn:microsoft.com/office/officeart/2005/8/layout/radial5"/>
    <dgm:cxn modelId="{ABB8D3AC-32ED-44B8-98D1-601987ACC1D1}" srcId="{6F647F05-65E5-443B-9310-4AF895EEC1B0}" destId="{9F96D360-CB55-48DB-9778-BF90DCE1129E}" srcOrd="7" destOrd="0" parTransId="{BC4B6763-2F33-4CCB-B9CC-377BBD0F0800}" sibTransId="{286A4893-ECEC-4EFE-BAC3-3F1C84511E21}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E0723E24-D31C-4D18-AADD-1771F9FFF3A3}" type="presOf" srcId="{62E153EB-408C-4CB3-B6CA-2A439518E14B}" destId="{83F11675-07D9-406F-853D-13FD28BBB805}" srcOrd="0" destOrd="0" presId="urn:microsoft.com/office/officeart/2005/8/layout/radial5"/>
    <dgm:cxn modelId="{DAA1C2E7-E461-4932-B542-919DABF8FA21}" srcId="{6B4A9C71-5243-4375-98C7-BA189146832B}" destId="{40BFB1E3-8181-460F-A7D0-1860EFE7871C}" srcOrd="1" destOrd="0" parTransId="{1F1C4D51-FF85-4C71-B99F-B451323CF52A}" sibTransId="{8129F226-D514-4126-9880-9F738B65DBF3}"/>
    <dgm:cxn modelId="{808BABD1-0EDD-4C6E-8D63-FB1E976DDA1A}" type="presOf" srcId="{08170AFC-8E89-4179-A96D-636AFFD8C3F3}" destId="{DF27FC25-052B-426A-9E06-117E992234F6}" srcOrd="0" destOrd="0" presId="urn:microsoft.com/office/officeart/2005/8/layout/radial5"/>
    <dgm:cxn modelId="{420E5929-73A4-4A38-8264-96367E09F888}" srcId="{6F647F05-65E5-443B-9310-4AF895EEC1B0}" destId="{420BA717-63F2-4ED1-9193-BDF0AD7BC7EB}" srcOrd="3" destOrd="0" parTransId="{A8FC0520-4E1C-47C9-9459-5A566E2A3269}" sibTransId="{93B10FAD-F9FB-447F-AB26-67CC3C3A8B52}"/>
    <dgm:cxn modelId="{2A4CFC7D-B9DB-4213-A4F7-271221E63523}" type="presOf" srcId="{8D513BD1-7137-4BB2-A1F4-1B02EFB0F34F}" destId="{4731EA70-1FA8-49F5-A6BF-4AE9CB97C303}" srcOrd="0" destOrd="0" presId="urn:microsoft.com/office/officeart/2005/8/layout/radial5"/>
    <dgm:cxn modelId="{4D9978E8-397F-4008-925E-14EA1EF38D8A}" type="presOf" srcId="{D63A74EC-A1EC-4823-AB28-835C2DE63D58}" destId="{E2EC1D87-F728-458A-8AB1-7A3D78F9D25E}" srcOrd="0" destOrd="0" presId="urn:microsoft.com/office/officeart/2005/8/layout/radial5"/>
    <dgm:cxn modelId="{DDA15E8A-F5C1-45DF-BB39-23F0A67857FD}" type="presOf" srcId="{D2A69AB7-A0A6-4501-95CD-2902A3384DE3}" destId="{FED909B6-8F19-4D98-AAC2-EBEEF4830C2B}" srcOrd="0" destOrd="0" presId="urn:microsoft.com/office/officeart/2005/8/layout/radial5"/>
    <dgm:cxn modelId="{C0FD7AA7-8B28-4D14-94B4-4E1ED810D80F}" type="presOf" srcId="{C021BE46-16AF-4372-B2A0-67875E2C82CF}" destId="{DA660ED5-C4B7-4208-928A-B8DD66837486}" srcOrd="1" destOrd="0" presId="urn:microsoft.com/office/officeart/2005/8/layout/radial5"/>
    <dgm:cxn modelId="{BCAFABCC-FA05-4917-BEC9-9CAB956C290C}" type="presOf" srcId="{C021BE46-16AF-4372-B2A0-67875E2C82CF}" destId="{06F93DE9-E67A-4CE1-BC6B-5C458B1137B0}" srcOrd="0" destOrd="0" presId="urn:microsoft.com/office/officeart/2005/8/layout/radial5"/>
    <dgm:cxn modelId="{48ECD170-E6C5-489E-A263-20CC615C17AB}" srcId="{6F647F05-65E5-443B-9310-4AF895EEC1B0}" destId="{AA0A2BD5-A368-4F17-8E9D-23F1FC377812}" srcOrd="5" destOrd="0" parTransId="{6598F354-400C-439C-BDD5-729D663E252E}" sibTransId="{0A69E1AC-CA25-4F66-967D-B64CF01B740F}"/>
    <dgm:cxn modelId="{E3209E33-E5E7-49D7-A614-E18C032857AF}" srcId="{6F647F05-65E5-443B-9310-4AF895EEC1B0}" destId="{90B43A1C-85AB-40E4-9687-2313E85E0399}" srcOrd="4" destOrd="0" parTransId="{CCCDC2A1-B573-48DB-AE6D-1F76901F1671}" sibTransId="{E9924FC7-EF29-492B-B0FE-E3B61C99864B}"/>
    <dgm:cxn modelId="{C3F9C7E0-00C1-40BC-8B9D-BAA234131522}" type="presOf" srcId="{90B43A1C-85AB-40E4-9687-2313E85E0399}" destId="{0A6C1809-69AA-4BA6-8257-5A11C3557B45}" srcOrd="0" destOrd="0" presId="urn:microsoft.com/office/officeart/2005/8/layout/radial5"/>
    <dgm:cxn modelId="{87467A69-4EE5-46BB-8D29-B492B7C4DA34}" type="presOf" srcId="{9DEE7B50-C1CB-48D2-999B-DF1098A88396}" destId="{2F5553CB-2478-4421-B002-5FA728364A78}" srcOrd="0" destOrd="0" presId="urn:microsoft.com/office/officeart/2005/8/layout/radial5"/>
    <dgm:cxn modelId="{237455F4-7A87-4C1C-9E47-994F20502269}" type="presOf" srcId="{082CE592-953F-441B-B0C2-F864433A8493}" destId="{839DF450-14DD-4280-9AEE-DA73938E9B9D}" srcOrd="1" destOrd="0" presId="urn:microsoft.com/office/officeart/2005/8/layout/radial5"/>
    <dgm:cxn modelId="{9B18AA89-7F84-4CBB-A753-3A3CF6D5865B}" type="presOf" srcId="{77DF95E1-3397-43CE-99EF-E82D1E9B2066}" destId="{4273F29E-B93C-44D6-A671-FCDC77ED9BA3}" srcOrd="1" destOrd="0" presId="urn:microsoft.com/office/officeart/2005/8/layout/radial5"/>
    <dgm:cxn modelId="{B1EE9C51-37B3-4407-9A00-172C4DB0A4B4}" type="presOf" srcId="{77DF95E1-3397-43CE-99EF-E82D1E9B2066}" destId="{7A035AEB-3A20-4DC3-9A60-032AB2743B03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EBABB90C-2AFF-4021-ACC9-1B19943419E3}" type="presOf" srcId="{A8FC0520-4E1C-47C9-9459-5A566E2A3269}" destId="{E7EAB10C-E176-4610-B2C6-BE8F83AD0F9B}" srcOrd="0" destOrd="0" presId="urn:microsoft.com/office/officeart/2005/8/layout/radial5"/>
    <dgm:cxn modelId="{7610BD6B-997B-469A-8142-3FA5BB194CBA}" type="presOf" srcId="{6598F354-400C-439C-BDD5-729D663E252E}" destId="{F326903B-AF5C-41D9-A950-9DE60C069BDF}" srcOrd="1" destOrd="0" presId="urn:microsoft.com/office/officeart/2005/8/layout/radial5"/>
    <dgm:cxn modelId="{A00878C0-A87A-42B9-83D7-EE8880E34935}" srcId="{6F647F05-65E5-443B-9310-4AF895EEC1B0}" destId="{D78F1D4C-A2EF-4C56-940B-FB3F18A7298D}" srcOrd="9" destOrd="0" parTransId="{08170AFC-8E89-4179-A96D-636AFFD8C3F3}" sibTransId="{3B6B2775-EA0D-4CA6-A4A3-0187E341F68C}"/>
    <dgm:cxn modelId="{49C15E5F-EB64-40A4-BED6-1E2D0448540F}" srcId="{6B4A9C71-5243-4375-98C7-BA189146832B}" destId="{F17C7B70-9745-41FD-8AC3-5C37EF8A862D}" srcOrd="2" destOrd="0" parTransId="{8F8ED1DC-B3AC-4CB5-9494-EDE1E97E7A5E}" sibTransId="{74D2AF3C-1201-4EA9-863A-DE4A20565AE5}"/>
    <dgm:cxn modelId="{D160DB70-22D2-44C4-8354-9566F99B2926}" type="presOf" srcId="{CCCDC2A1-B573-48DB-AE6D-1F76901F1671}" destId="{C481485E-E38C-4518-A609-8D1D62CF917B}" srcOrd="0" destOrd="0" presId="urn:microsoft.com/office/officeart/2005/8/layout/radial5"/>
    <dgm:cxn modelId="{464482C2-DCF0-4B33-BB27-3ED09057CF15}" type="presOf" srcId="{BC4B6763-2F33-4CCB-B9CC-377BBD0F0800}" destId="{E3A5A4EE-729B-477E-AEA8-7FC61FA6B941}" srcOrd="1" destOrd="0" presId="urn:microsoft.com/office/officeart/2005/8/layout/radial5"/>
    <dgm:cxn modelId="{C99B1031-D27A-4E8D-9624-7C0618727BEC}" type="presOf" srcId="{3BA0FA79-0F0A-4F39-8C6F-85BF113366C3}" destId="{E0AC84DD-2093-416F-85DE-E547FE520660}" srcOrd="0" destOrd="0" presId="urn:microsoft.com/office/officeart/2005/8/layout/radial5"/>
    <dgm:cxn modelId="{E466CF10-A886-4C95-A636-3D0373319671}" type="presOf" srcId="{6598F354-400C-439C-BDD5-729D663E252E}" destId="{FA950D33-9BD9-4D37-A533-789F5554AFB5}" srcOrd="0" destOrd="0" presId="urn:microsoft.com/office/officeart/2005/8/layout/radial5"/>
    <dgm:cxn modelId="{5A695452-7B46-4920-8DFE-3EC2B7130480}" type="presOf" srcId="{A8FC0520-4E1C-47C9-9459-5A566E2A3269}" destId="{47F0322C-5978-482D-A409-1280E22C6D82}" srcOrd="1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CC9C80CC-6EB9-45C2-9772-F9E411B98251}" type="presOf" srcId="{66E51CD7-05D6-4658-BDAA-92C6F3E19708}" destId="{553B84E4-4A31-43DB-B3BF-8E8EF2B79F2D}" srcOrd="0" destOrd="0" presId="urn:microsoft.com/office/officeart/2005/8/layout/radial5"/>
    <dgm:cxn modelId="{9680A299-61BD-4961-B5BD-C6F807598015}" type="presOf" srcId="{9DEE7B50-C1CB-48D2-999B-DF1098A88396}" destId="{881BA4B6-6173-4BE7-ACB0-127409627ABA}" srcOrd="1" destOrd="0" presId="urn:microsoft.com/office/officeart/2005/8/layout/radial5"/>
    <dgm:cxn modelId="{54059384-7D56-4783-9E6B-CB7051B26B45}" srcId="{6F647F05-65E5-443B-9310-4AF895EEC1B0}" destId="{62E153EB-408C-4CB3-B6CA-2A439518E14B}" srcOrd="8" destOrd="0" parTransId="{77DF95E1-3397-43CE-99EF-E82D1E9B2066}" sibTransId="{69F9F7AF-4DAB-4B6C-A26F-22C945FB8A80}"/>
    <dgm:cxn modelId="{81ECD82C-1512-41E9-ABD7-0B87112F7DE4}" type="presOf" srcId="{66E51CD7-05D6-4658-BDAA-92C6F3E19708}" destId="{C47D9E4B-AD47-4E79-B529-9B264E8F4F6B}" srcOrd="1" destOrd="0" presId="urn:microsoft.com/office/officeart/2005/8/layout/radial5"/>
    <dgm:cxn modelId="{5C98CA66-55C1-4931-B7AA-CE44BAAAA413}" type="presOf" srcId="{637E412C-91EE-486E-8354-15F2384BE3EA}" destId="{D8B200F5-4D07-49B2-A587-C2FE6CEC49F8}" srcOrd="0" destOrd="0" presId="urn:microsoft.com/office/officeart/2005/8/layout/radial5"/>
    <dgm:cxn modelId="{2FB151C2-5586-457D-B42D-588292F987EB}" type="presOf" srcId="{420BA717-63F2-4ED1-9193-BDF0AD7BC7EB}" destId="{FFE63D16-C443-42C8-BB30-4CA61876A647}" srcOrd="0" destOrd="0" presId="urn:microsoft.com/office/officeart/2005/8/layout/radial5"/>
    <dgm:cxn modelId="{FD549A3E-26E4-4918-A1F3-D0F8542AA6CB}" type="presParOf" srcId="{8B82EA68-B59A-424E-9756-C221A13DB47F}" destId="{ED72E44C-8498-48F8-9652-E5DD6AC5818D}" srcOrd="0" destOrd="0" presId="urn:microsoft.com/office/officeart/2005/8/layout/radial5"/>
    <dgm:cxn modelId="{4ED94689-C9B1-46A3-BBD1-F4372D8A042B}" type="presParOf" srcId="{8B82EA68-B59A-424E-9756-C221A13DB47F}" destId="{4731EA70-1FA8-49F5-A6BF-4AE9CB97C303}" srcOrd="1" destOrd="0" presId="urn:microsoft.com/office/officeart/2005/8/layout/radial5"/>
    <dgm:cxn modelId="{DD4FE4B0-1F84-4C40-AA31-BE924B5236FE}" type="presParOf" srcId="{4731EA70-1FA8-49F5-A6BF-4AE9CB97C303}" destId="{8D15C70B-27DC-4BC4-8B54-1A6B8CC1DBC1}" srcOrd="0" destOrd="0" presId="urn:microsoft.com/office/officeart/2005/8/layout/radial5"/>
    <dgm:cxn modelId="{E3428B9F-D405-4C45-AB13-66B5350A9405}" type="presParOf" srcId="{8B82EA68-B59A-424E-9756-C221A13DB47F}" destId="{E2EC1D87-F728-458A-8AB1-7A3D78F9D25E}" srcOrd="2" destOrd="0" presId="urn:microsoft.com/office/officeart/2005/8/layout/radial5"/>
    <dgm:cxn modelId="{F91BCA9F-28C5-46E9-BCD1-587A2957C8FE}" type="presParOf" srcId="{8B82EA68-B59A-424E-9756-C221A13DB47F}" destId="{A0E222DD-64BD-4A89-BBB9-2B80D8318D4A}" srcOrd="3" destOrd="0" presId="urn:microsoft.com/office/officeart/2005/8/layout/radial5"/>
    <dgm:cxn modelId="{75F2E4D3-3960-4CC5-BBC8-AB2877510050}" type="presParOf" srcId="{A0E222DD-64BD-4A89-BBB9-2B80D8318D4A}" destId="{839DF450-14DD-4280-9AEE-DA73938E9B9D}" srcOrd="0" destOrd="0" presId="urn:microsoft.com/office/officeart/2005/8/layout/radial5"/>
    <dgm:cxn modelId="{E131081D-3696-48B8-94A1-31DF1E2DA75B}" type="presParOf" srcId="{8B82EA68-B59A-424E-9756-C221A13DB47F}" destId="{73BC26A8-8D0F-45E6-9E3B-37EADD227262}" srcOrd="4" destOrd="0" presId="urn:microsoft.com/office/officeart/2005/8/layout/radial5"/>
    <dgm:cxn modelId="{F9B60348-3E25-40B2-A600-804D7023137F}" type="presParOf" srcId="{8B82EA68-B59A-424E-9756-C221A13DB47F}" destId="{06F93DE9-E67A-4CE1-BC6B-5C458B1137B0}" srcOrd="5" destOrd="0" presId="urn:microsoft.com/office/officeart/2005/8/layout/radial5"/>
    <dgm:cxn modelId="{D5B9467F-0586-4DAE-BB9C-77E0D91E4580}" type="presParOf" srcId="{06F93DE9-E67A-4CE1-BC6B-5C458B1137B0}" destId="{DA660ED5-C4B7-4208-928A-B8DD66837486}" srcOrd="0" destOrd="0" presId="urn:microsoft.com/office/officeart/2005/8/layout/radial5"/>
    <dgm:cxn modelId="{5D1E264A-7788-4FFB-A722-E338F31D44CC}" type="presParOf" srcId="{8B82EA68-B59A-424E-9756-C221A13DB47F}" destId="{D8B200F5-4D07-49B2-A587-C2FE6CEC49F8}" srcOrd="6" destOrd="0" presId="urn:microsoft.com/office/officeart/2005/8/layout/radial5"/>
    <dgm:cxn modelId="{482B5585-936C-43BE-BC0E-66636FDBCC8C}" type="presParOf" srcId="{8B82EA68-B59A-424E-9756-C221A13DB47F}" destId="{E7EAB10C-E176-4610-B2C6-BE8F83AD0F9B}" srcOrd="7" destOrd="0" presId="urn:microsoft.com/office/officeart/2005/8/layout/radial5"/>
    <dgm:cxn modelId="{E86BC8B1-6FC0-4D4B-B3FF-A680A01262C2}" type="presParOf" srcId="{E7EAB10C-E176-4610-B2C6-BE8F83AD0F9B}" destId="{47F0322C-5978-482D-A409-1280E22C6D82}" srcOrd="0" destOrd="0" presId="urn:microsoft.com/office/officeart/2005/8/layout/radial5"/>
    <dgm:cxn modelId="{B1D4D146-C761-43D1-97BF-09250E34A82F}" type="presParOf" srcId="{8B82EA68-B59A-424E-9756-C221A13DB47F}" destId="{FFE63D16-C443-42C8-BB30-4CA61876A647}" srcOrd="8" destOrd="0" presId="urn:microsoft.com/office/officeart/2005/8/layout/radial5"/>
    <dgm:cxn modelId="{F00B9E11-6801-4DC2-9D76-2A8E94B1FAE5}" type="presParOf" srcId="{8B82EA68-B59A-424E-9756-C221A13DB47F}" destId="{C481485E-E38C-4518-A609-8D1D62CF917B}" srcOrd="9" destOrd="0" presId="urn:microsoft.com/office/officeart/2005/8/layout/radial5"/>
    <dgm:cxn modelId="{9A6D80DE-A28B-40F8-90BF-FA4590280087}" type="presParOf" srcId="{C481485E-E38C-4518-A609-8D1D62CF917B}" destId="{DB024BEC-8C88-4F07-BCA5-811E266A083B}" srcOrd="0" destOrd="0" presId="urn:microsoft.com/office/officeart/2005/8/layout/radial5"/>
    <dgm:cxn modelId="{C3A9A797-4E95-4ECD-9223-E53836DBD9FC}" type="presParOf" srcId="{8B82EA68-B59A-424E-9756-C221A13DB47F}" destId="{0A6C1809-69AA-4BA6-8257-5A11C3557B45}" srcOrd="10" destOrd="0" presId="urn:microsoft.com/office/officeart/2005/8/layout/radial5"/>
    <dgm:cxn modelId="{41AEE0F7-09AA-401B-B7CC-5F1C00707202}" type="presParOf" srcId="{8B82EA68-B59A-424E-9756-C221A13DB47F}" destId="{FA950D33-9BD9-4D37-A533-789F5554AFB5}" srcOrd="11" destOrd="0" presId="urn:microsoft.com/office/officeart/2005/8/layout/radial5"/>
    <dgm:cxn modelId="{BF834ED1-5EAF-4A68-AA53-1323030CDED5}" type="presParOf" srcId="{FA950D33-9BD9-4D37-A533-789F5554AFB5}" destId="{F326903B-AF5C-41D9-A950-9DE60C069BDF}" srcOrd="0" destOrd="0" presId="urn:microsoft.com/office/officeart/2005/8/layout/radial5"/>
    <dgm:cxn modelId="{D704A000-5A04-4942-A78C-9836CD333542}" type="presParOf" srcId="{8B82EA68-B59A-424E-9756-C221A13DB47F}" destId="{EB1C3899-7B42-47CD-912B-DD035472498D}" srcOrd="12" destOrd="0" presId="urn:microsoft.com/office/officeart/2005/8/layout/radial5"/>
    <dgm:cxn modelId="{F6645BD8-FFB6-4C94-BC1A-2D5232109765}" type="presParOf" srcId="{8B82EA68-B59A-424E-9756-C221A13DB47F}" destId="{2F5553CB-2478-4421-B002-5FA728364A78}" srcOrd="13" destOrd="0" presId="urn:microsoft.com/office/officeart/2005/8/layout/radial5"/>
    <dgm:cxn modelId="{B1AE42D1-452B-483B-A5C7-0334A4A47E60}" type="presParOf" srcId="{2F5553CB-2478-4421-B002-5FA728364A78}" destId="{881BA4B6-6173-4BE7-ACB0-127409627ABA}" srcOrd="0" destOrd="0" presId="urn:microsoft.com/office/officeart/2005/8/layout/radial5"/>
    <dgm:cxn modelId="{0E4F87E9-B85E-488A-A22E-98AD2231B87B}" type="presParOf" srcId="{8B82EA68-B59A-424E-9756-C221A13DB47F}" destId="{FED909B6-8F19-4D98-AAC2-EBEEF4830C2B}" srcOrd="14" destOrd="0" presId="urn:microsoft.com/office/officeart/2005/8/layout/radial5"/>
    <dgm:cxn modelId="{96B798BF-A438-4562-AB83-E895489D541C}" type="presParOf" srcId="{8B82EA68-B59A-424E-9756-C221A13DB47F}" destId="{A0B7EB92-DF16-476D-BB87-6C0D26E26F61}" srcOrd="15" destOrd="0" presId="urn:microsoft.com/office/officeart/2005/8/layout/radial5"/>
    <dgm:cxn modelId="{93DF65EF-7C32-495F-AD34-25179A06A3D6}" type="presParOf" srcId="{A0B7EB92-DF16-476D-BB87-6C0D26E26F61}" destId="{E3A5A4EE-729B-477E-AEA8-7FC61FA6B941}" srcOrd="0" destOrd="0" presId="urn:microsoft.com/office/officeart/2005/8/layout/radial5"/>
    <dgm:cxn modelId="{9B977C5D-F106-46D8-8741-F8E7DEB00F63}" type="presParOf" srcId="{8B82EA68-B59A-424E-9756-C221A13DB47F}" destId="{69EA0517-EDCB-4CEB-899F-D56DCF7B4404}" srcOrd="16" destOrd="0" presId="urn:microsoft.com/office/officeart/2005/8/layout/radial5"/>
    <dgm:cxn modelId="{AAE37E85-2EF9-43D3-87FB-37B4A2E8A56B}" type="presParOf" srcId="{8B82EA68-B59A-424E-9756-C221A13DB47F}" destId="{7A035AEB-3A20-4DC3-9A60-032AB2743B03}" srcOrd="17" destOrd="0" presId="urn:microsoft.com/office/officeart/2005/8/layout/radial5"/>
    <dgm:cxn modelId="{A6BBD7F9-CB27-4E6A-A8A3-340517486903}" type="presParOf" srcId="{7A035AEB-3A20-4DC3-9A60-032AB2743B03}" destId="{4273F29E-B93C-44D6-A671-FCDC77ED9BA3}" srcOrd="0" destOrd="0" presId="urn:microsoft.com/office/officeart/2005/8/layout/radial5"/>
    <dgm:cxn modelId="{E2DDA6D6-0889-40C4-BE9A-42693FAA431E}" type="presParOf" srcId="{8B82EA68-B59A-424E-9756-C221A13DB47F}" destId="{83F11675-07D9-406F-853D-13FD28BBB805}" srcOrd="18" destOrd="0" presId="urn:microsoft.com/office/officeart/2005/8/layout/radial5"/>
    <dgm:cxn modelId="{D5A4EA1B-E535-4042-9875-FB9AC6487D12}" type="presParOf" srcId="{8B82EA68-B59A-424E-9756-C221A13DB47F}" destId="{DF27FC25-052B-426A-9E06-117E992234F6}" srcOrd="19" destOrd="0" presId="urn:microsoft.com/office/officeart/2005/8/layout/radial5"/>
    <dgm:cxn modelId="{94FD877B-74F1-4606-A791-6D81C84933A7}" type="presParOf" srcId="{DF27FC25-052B-426A-9E06-117E992234F6}" destId="{53D78D63-5F88-4163-9535-46A64127BD3A}" srcOrd="0" destOrd="0" presId="urn:microsoft.com/office/officeart/2005/8/layout/radial5"/>
    <dgm:cxn modelId="{5009BEB7-E4FA-48FE-8BF2-1E76BAC84BD3}" type="presParOf" srcId="{8B82EA68-B59A-424E-9756-C221A13DB47F}" destId="{EDA34655-9131-4731-957F-5382F53A0660}" srcOrd="20" destOrd="0" presId="urn:microsoft.com/office/officeart/2005/8/layout/radial5"/>
    <dgm:cxn modelId="{E52E28B6-9ADF-4E7B-B06B-A4F5F1205352}" type="presParOf" srcId="{8B82EA68-B59A-424E-9756-C221A13DB47F}" destId="{553B84E4-4A31-43DB-B3BF-8E8EF2B79F2D}" srcOrd="21" destOrd="0" presId="urn:microsoft.com/office/officeart/2005/8/layout/radial5"/>
    <dgm:cxn modelId="{ED562E39-7FFC-4CE5-BDB0-8D3B461DCE9F}" type="presParOf" srcId="{553B84E4-4A31-43DB-B3BF-8E8EF2B79F2D}" destId="{C47D9E4B-AD47-4E79-B529-9B264E8F4F6B}" srcOrd="0" destOrd="0" presId="urn:microsoft.com/office/officeart/2005/8/layout/radial5"/>
    <dgm:cxn modelId="{CC3DB264-9517-4171-B37F-60D10192BCB0}" type="presParOf" srcId="{8B82EA68-B59A-424E-9756-C221A13DB47F}" destId="{E0AC84DD-2093-416F-85DE-E547FE520660}" srcOrd="22" destOrd="0" presId="urn:microsoft.com/office/officeart/2005/8/layout/radial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705E91-8B3E-44D6-9D22-0892CAA0DA96}" type="doc">
      <dgm:prSet loTypeId="urn:microsoft.com/office/officeart/2005/8/layout/target3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5A2A39D-7787-43AF-8FF9-550EA02506AB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i="1" dirty="0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Списание по сроку  (полное исполнение обязательств) – 2 250,0 </a:t>
          </a:r>
          <a:r>
            <a:rPr lang="ru-RU" b="1" i="1" dirty="0" err="1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тыс.рублей</a:t>
          </a:r>
          <a:endParaRPr lang="ru-RU" b="1" i="1" dirty="0">
            <a:solidFill>
              <a:srgbClr val="F6FBF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</a:endParaRPr>
        </a:p>
      </dgm:t>
    </dgm:pt>
    <dgm:pt modelId="{0BB46F88-AA5D-452E-B0F6-87AA6AB99256}" type="parTrans" cxnId="{A05F0378-6F41-4C05-ABC0-026C58CA6296}">
      <dgm:prSet/>
      <dgm:spPr/>
      <dgm:t>
        <a:bodyPr/>
        <a:lstStyle/>
        <a:p>
          <a:endParaRPr lang="ru-RU"/>
        </a:p>
      </dgm:t>
    </dgm:pt>
    <dgm:pt modelId="{1C7BB230-4770-41C9-8753-5F27FD419E0F}" type="sibTrans" cxnId="{A05F0378-6F41-4C05-ABC0-026C58CA6296}">
      <dgm:prSet/>
      <dgm:spPr/>
      <dgm:t>
        <a:bodyPr/>
        <a:lstStyle/>
        <a:p>
          <a:endParaRPr lang="ru-RU"/>
        </a:p>
      </dgm:t>
    </dgm:pt>
    <dgm:pt modelId="{39098301-0A4C-4FEB-BC18-0CCEE11CA28B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i="1" dirty="0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Мораторий на предоставление муниципальных гарантий</a:t>
          </a:r>
          <a:endParaRPr lang="ru-RU" b="1" i="1" dirty="0">
            <a:solidFill>
              <a:srgbClr val="F6FBF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</a:endParaRPr>
        </a:p>
      </dgm:t>
    </dgm:pt>
    <dgm:pt modelId="{E6883EFE-6C8C-4898-B138-4C85BCC25C8A}" type="sibTrans" cxnId="{C7678315-66FA-4232-BFCA-1C887118BFF9}">
      <dgm:prSet/>
      <dgm:spPr/>
      <dgm:t>
        <a:bodyPr/>
        <a:lstStyle/>
        <a:p>
          <a:endParaRPr lang="ru-RU"/>
        </a:p>
      </dgm:t>
    </dgm:pt>
    <dgm:pt modelId="{8C46F2F9-FE95-46EA-86C5-FCF6277D7155}" type="parTrans" cxnId="{C7678315-66FA-4232-BFCA-1C887118BFF9}">
      <dgm:prSet/>
      <dgm:spPr/>
      <dgm:t>
        <a:bodyPr/>
        <a:lstStyle/>
        <a:p>
          <a:endParaRPr lang="ru-RU"/>
        </a:p>
      </dgm:t>
    </dgm:pt>
    <dgm:pt modelId="{498E2EB3-FD4F-4E9E-9D86-2A40AC0AD576}">
      <dgm:prSet phldrT="[Текст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i="1" dirty="0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Реструктуризация  обязательств по бюджетному кредиту  - 4 750,0 </a:t>
          </a:r>
          <a:r>
            <a:rPr lang="ru-RU" b="1" i="1" dirty="0" err="1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тыс.рублей</a:t>
          </a:r>
          <a:endParaRPr lang="ru-RU" b="1" i="1" dirty="0">
            <a:solidFill>
              <a:srgbClr val="F6FBF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</a:endParaRPr>
        </a:p>
      </dgm:t>
    </dgm:pt>
    <dgm:pt modelId="{572B514C-1743-4CA8-A30B-D1A0365624E7}" type="sibTrans" cxnId="{7E5A4D42-9EC1-49DB-A0A4-44A308962B67}">
      <dgm:prSet/>
      <dgm:spPr/>
      <dgm:t>
        <a:bodyPr/>
        <a:lstStyle/>
        <a:p>
          <a:endParaRPr lang="ru-RU"/>
        </a:p>
      </dgm:t>
    </dgm:pt>
    <dgm:pt modelId="{9E887ABC-BA17-4B08-AEAC-CBCEDF6B77EA}" type="parTrans" cxnId="{7E5A4D42-9EC1-49DB-A0A4-44A308962B67}">
      <dgm:prSet/>
      <dgm:spPr/>
      <dgm:t>
        <a:bodyPr/>
        <a:lstStyle/>
        <a:p>
          <a:endParaRPr lang="ru-RU"/>
        </a:p>
      </dgm:t>
    </dgm:pt>
    <dgm:pt modelId="{8AE0D2C8-F8D5-4692-B859-3391191544F3}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 </a:t>
          </a:r>
          <a:r>
            <a:rPr lang="ru-RU" b="1" i="1" dirty="0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Отказ от привлечения банковского кредита  - 550,0 </a:t>
          </a:r>
          <a:r>
            <a:rPr lang="ru-RU" b="1" i="1" dirty="0" err="1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тыс.рублей</a:t>
          </a:r>
          <a:endParaRPr lang="ru-RU" b="1" i="1" dirty="0">
            <a:solidFill>
              <a:srgbClr val="F6FBF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</a:endParaRPr>
        </a:p>
      </dgm:t>
    </dgm:pt>
    <dgm:pt modelId="{93E2E222-044C-48F2-937F-2332907F7380}" type="parTrans" cxnId="{E259DD84-DE4B-424D-A1DD-BCB915DA8927}">
      <dgm:prSet/>
      <dgm:spPr/>
      <dgm:t>
        <a:bodyPr/>
        <a:lstStyle/>
        <a:p>
          <a:endParaRPr lang="ru-RU"/>
        </a:p>
      </dgm:t>
    </dgm:pt>
    <dgm:pt modelId="{5CA20FCC-8A4C-4D6E-8291-DC62CAEF1208}" type="sibTrans" cxnId="{E259DD84-DE4B-424D-A1DD-BCB915DA8927}">
      <dgm:prSet/>
      <dgm:spPr/>
      <dgm:t>
        <a:bodyPr/>
        <a:lstStyle/>
        <a:p>
          <a:endParaRPr lang="ru-RU"/>
        </a:p>
      </dgm:t>
    </dgm:pt>
    <dgm:pt modelId="{B149B22F-4D2B-4DCC-AA9C-E69A2E2B55B3}" type="pres">
      <dgm:prSet presAssocID="{1A705E91-8B3E-44D6-9D22-0892CAA0DA9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C4793B-2DC3-473E-9293-E73B47DA94B6}" type="pres">
      <dgm:prSet presAssocID="{F5A2A39D-7787-43AF-8FF9-550EA02506AB}" presName="circle1" presStyleLbl="node1" presStyleIdx="0" presStyleCnt="4"/>
      <dgm:spPr/>
    </dgm:pt>
    <dgm:pt modelId="{90FECA45-B66B-4EBE-882F-A357390C1191}" type="pres">
      <dgm:prSet presAssocID="{F5A2A39D-7787-43AF-8FF9-550EA02506AB}" presName="space" presStyleCnt="0"/>
      <dgm:spPr/>
    </dgm:pt>
    <dgm:pt modelId="{6DE61F25-DA9F-49C6-BD9B-2C5097058A7D}" type="pres">
      <dgm:prSet presAssocID="{F5A2A39D-7787-43AF-8FF9-550EA02506AB}" presName="rect1" presStyleLbl="alignAcc1" presStyleIdx="0" presStyleCnt="4"/>
      <dgm:spPr/>
      <dgm:t>
        <a:bodyPr/>
        <a:lstStyle/>
        <a:p>
          <a:endParaRPr lang="ru-RU"/>
        </a:p>
      </dgm:t>
    </dgm:pt>
    <dgm:pt modelId="{E690B9A0-33FE-467F-85ED-4BC4B28EC501}" type="pres">
      <dgm:prSet presAssocID="{498E2EB3-FD4F-4E9E-9D86-2A40AC0AD576}" presName="vertSpace2" presStyleLbl="node1" presStyleIdx="0" presStyleCnt="4"/>
      <dgm:spPr/>
    </dgm:pt>
    <dgm:pt modelId="{26981986-3D65-4BE2-A9D0-3B0F9954422F}" type="pres">
      <dgm:prSet presAssocID="{498E2EB3-FD4F-4E9E-9D86-2A40AC0AD576}" presName="circle2" presStyleLbl="node1" presStyleIdx="1" presStyleCnt="4"/>
      <dgm:spPr/>
    </dgm:pt>
    <dgm:pt modelId="{26AF8DEB-6C68-4EF7-BAF7-7703FCEED3B5}" type="pres">
      <dgm:prSet presAssocID="{498E2EB3-FD4F-4E9E-9D86-2A40AC0AD576}" presName="rect2" presStyleLbl="alignAcc1" presStyleIdx="1" presStyleCnt="4"/>
      <dgm:spPr/>
      <dgm:t>
        <a:bodyPr/>
        <a:lstStyle/>
        <a:p>
          <a:endParaRPr lang="ru-RU"/>
        </a:p>
      </dgm:t>
    </dgm:pt>
    <dgm:pt modelId="{A8170956-6812-4075-893A-62302AE64215}" type="pres">
      <dgm:prSet presAssocID="{39098301-0A4C-4FEB-BC18-0CCEE11CA28B}" presName="vertSpace3" presStyleLbl="node1" presStyleIdx="1" presStyleCnt="4"/>
      <dgm:spPr/>
    </dgm:pt>
    <dgm:pt modelId="{3E060816-E4FE-4738-AAEB-922A187BB09B}" type="pres">
      <dgm:prSet presAssocID="{39098301-0A4C-4FEB-BC18-0CCEE11CA28B}" presName="circle3" presStyleLbl="node1" presStyleIdx="2" presStyleCnt="4"/>
      <dgm:spPr/>
    </dgm:pt>
    <dgm:pt modelId="{A83028BB-2B92-4B5C-8CBF-7E576A28CD0F}" type="pres">
      <dgm:prSet presAssocID="{39098301-0A4C-4FEB-BC18-0CCEE11CA28B}" presName="rect3" presStyleLbl="alignAcc1" presStyleIdx="2" presStyleCnt="4"/>
      <dgm:spPr/>
      <dgm:t>
        <a:bodyPr/>
        <a:lstStyle/>
        <a:p>
          <a:endParaRPr lang="ru-RU"/>
        </a:p>
      </dgm:t>
    </dgm:pt>
    <dgm:pt modelId="{551E9AD8-A138-44D4-8367-3BDAB8C254DA}" type="pres">
      <dgm:prSet presAssocID="{8AE0D2C8-F8D5-4692-B859-3391191544F3}" presName="vertSpace4" presStyleLbl="node1" presStyleIdx="2" presStyleCnt="4"/>
      <dgm:spPr/>
    </dgm:pt>
    <dgm:pt modelId="{85A9FB74-9245-43C8-9133-AACAC6E6FB60}" type="pres">
      <dgm:prSet presAssocID="{8AE0D2C8-F8D5-4692-B859-3391191544F3}" presName="circle4" presStyleLbl="node1" presStyleIdx="3" presStyleCnt="4"/>
      <dgm:spPr/>
    </dgm:pt>
    <dgm:pt modelId="{A9103BAB-D99E-42E8-876C-B61A6B65BD06}" type="pres">
      <dgm:prSet presAssocID="{8AE0D2C8-F8D5-4692-B859-3391191544F3}" presName="rect4" presStyleLbl="alignAcc1" presStyleIdx="3" presStyleCnt="4"/>
      <dgm:spPr/>
      <dgm:t>
        <a:bodyPr/>
        <a:lstStyle/>
        <a:p>
          <a:endParaRPr lang="ru-RU"/>
        </a:p>
      </dgm:t>
    </dgm:pt>
    <dgm:pt modelId="{289F76BB-A3A9-4C52-888B-62C74722124E}" type="pres">
      <dgm:prSet presAssocID="{F5A2A39D-7787-43AF-8FF9-550EA02506AB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2948E6-994F-42E2-B1B9-F41515351114}" type="pres">
      <dgm:prSet presAssocID="{498E2EB3-FD4F-4E9E-9D86-2A40AC0AD576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F20211-196C-496C-823C-B2D89AF10650}" type="pres">
      <dgm:prSet presAssocID="{39098301-0A4C-4FEB-BC18-0CCEE11CA28B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9706F-ADDF-474C-92D9-69DBACBC7C2C}" type="pres">
      <dgm:prSet presAssocID="{8AE0D2C8-F8D5-4692-B859-3391191544F3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59DD84-DE4B-424D-A1DD-BCB915DA8927}" srcId="{1A705E91-8B3E-44D6-9D22-0892CAA0DA96}" destId="{8AE0D2C8-F8D5-4692-B859-3391191544F3}" srcOrd="3" destOrd="0" parTransId="{93E2E222-044C-48F2-937F-2332907F7380}" sibTransId="{5CA20FCC-8A4C-4D6E-8291-DC62CAEF1208}"/>
    <dgm:cxn modelId="{3B7D62AA-05E4-4BE8-9A16-4CAE11F0D614}" type="presOf" srcId="{39098301-0A4C-4FEB-BC18-0CCEE11CA28B}" destId="{A83028BB-2B92-4B5C-8CBF-7E576A28CD0F}" srcOrd="0" destOrd="0" presId="urn:microsoft.com/office/officeart/2005/8/layout/target3"/>
    <dgm:cxn modelId="{7E802842-59DE-46C1-B6A6-391C545AD0AB}" type="presOf" srcId="{8AE0D2C8-F8D5-4692-B859-3391191544F3}" destId="{4EE9706F-ADDF-474C-92D9-69DBACBC7C2C}" srcOrd="1" destOrd="0" presId="urn:microsoft.com/office/officeart/2005/8/layout/target3"/>
    <dgm:cxn modelId="{A250C02C-975E-4108-90CD-C9768A14A7FA}" type="presOf" srcId="{498E2EB3-FD4F-4E9E-9D86-2A40AC0AD576}" destId="{602948E6-994F-42E2-B1B9-F41515351114}" srcOrd="1" destOrd="0" presId="urn:microsoft.com/office/officeart/2005/8/layout/target3"/>
    <dgm:cxn modelId="{C657CDCB-8332-4341-87B1-87A52168838F}" type="presOf" srcId="{F5A2A39D-7787-43AF-8FF9-550EA02506AB}" destId="{289F76BB-A3A9-4C52-888B-62C74722124E}" srcOrd="1" destOrd="0" presId="urn:microsoft.com/office/officeart/2005/8/layout/target3"/>
    <dgm:cxn modelId="{66D81BC7-1ACA-45B6-B067-57883EE952ED}" type="presOf" srcId="{F5A2A39D-7787-43AF-8FF9-550EA02506AB}" destId="{6DE61F25-DA9F-49C6-BD9B-2C5097058A7D}" srcOrd="0" destOrd="0" presId="urn:microsoft.com/office/officeart/2005/8/layout/target3"/>
    <dgm:cxn modelId="{38C25480-D678-424E-AC92-83EED5C16A45}" type="presOf" srcId="{498E2EB3-FD4F-4E9E-9D86-2A40AC0AD576}" destId="{26AF8DEB-6C68-4EF7-BAF7-7703FCEED3B5}" srcOrd="0" destOrd="0" presId="urn:microsoft.com/office/officeart/2005/8/layout/target3"/>
    <dgm:cxn modelId="{95CAA563-4B2C-452D-8F4E-DA80BF361F57}" type="presOf" srcId="{8AE0D2C8-F8D5-4692-B859-3391191544F3}" destId="{A9103BAB-D99E-42E8-876C-B61A6B65BD06}" srcOrd="0" destOrd="0" presId="urn:microsoft.com/office/officeart/2005/8/layout/target3"/>
    <dgm:cxn modelId="{A05F0378-6F41-4C05-ABC0-026C58CA6296}" srcId="{1A705E91-8B3E-44D6-9D22-0892CAA0DA96}" destId="{F5A2A39D-7787-43AF-8FF9-550EA02506AB}" srcOrd="0" destOrd="0" parTransId="{0BB46F88-AA5D-452E-B0F6-87AA6AB99256}" sibTransId="{1C7BB230-4770-41C9-8753-5F27FD419E0F}"/>
    <dgm:cxn modelId="{CAD416F7-AD6E-4296-8E05-AB8D929903B7}" type="presOf" srcId="{1A705E91-8B3E-44D6-9D22-0892CAA0DA96}" destId="{B149B22F-4D2B-4DCC-AA9C-E69A2E2B55B3}" srcOrd="0" destOrd="0" presId="urn:microsoft.com/office/officeart/2005/8/layout/target3"/>
    <dgm:cxn modelId="{7E5A4D42-9EC1-49DB-A0A4-44A308962B67}" srcId="{1A705E91-8B3E-44D6-9D22-0892CAA0DA96}" destId="{498E2EB3-FD4F-4E9E-9D86-2A40AC0AD576}" srcOrd="1" destOrd="0" parTransId="{9E887ABC-BA17-4B08-AEAC-CBCEDF6B77EA}" sibTransId="{572B514C-1743-4CA8-A30B-D1A0365624E7}"/>
    <dgm:cxn modelId="{C7678315-66FA-4232-BFCA-1C887118BFF9}" srcId="{1A705E91-8B3E-44D6-9D22-0892CAA0DA96}" destId="{39098301-0A4C-4FEB-BC18-0CCEE11CA28B}" srcOrd="2" destOrd="0" parTransId="{8C46F2F9-FE95-46EA-86C5-FCF6277D7155}" sibTransId="{E6883EFE-6C8C-4898-B138-4C85BCC25C8A}"/>
    <dgm:cxn modelId="{B2EF5A58-E258-41FE-A1C1-3160E95ACD9A}" type="presOf" srcId="{39098301-0A4C-4FEB-BC18-0CCEE11CA28B}" destId="{EAF20211-196C-496C-823C-B2D89AF10650}" srcOrd="1" destOrd="0" presId="urn:microsoft.com/office/officeart/2005/8/layout/target3"/>
    <dgm:cxn modelId="{594B19F6-5B5A-43A6-B95F-7FB003B45F69}" type="presParOf" srcId="{B149B22F-4D2B-4DCC-AA9C-E69A2E2B55B3}" destId="{25C4793B-2DC3-473E-9293-E73B47DA94B6}" srcOrd="0" destOrd="0" presId="urn:microsoft.com/office/officeart/2005/8/layout/target3"/>
    <dgm:cxn modelId="{D01FBE29-A891-418B-8016-EE86A3C2B818}" type="presParOf" srcId="{B149B22F-4D2B-4DCC-AA9C-E69A2E2B55B3}" destId="{90FECA45-B66B-4EBE-882F-A357390C1191}" srcOrd="1" destOrd="0" presId="urn:microsoft.com/office/officeart/2005/8/layout/target3"/>
    <dgm:cxn modelId="{9F5987BC-0CCF-4F61-B4F8-36921F325379}" type="presParOf" srcId="{B149B22F-4D2B-4DCC-AA9C-E69A2E2B55B3}" destId="{6DE61F25-DA9F-49C6-BD9B-2C5097058A7D}" srcOrd="2" destOrd="0" presId="urn:microsoft.com/office/officeart/2005/8/layout/target3"/>
    <dgm:cxn modelId="{92DB275C-C6BD-46BE-AA82-F92D14DC9B73}" type="presParOf" srcId="{B149B22F-4D2B-4DCC-AA9C-E69A2E2B55B3}" destId="{E690B9A0-33FE-467F-85ED-4BC4B28EC501}" srcOrd="3" destOrd="0" presId="urn:microsoft.com/office/officeart/2005/8/layout/target3"/>
    <dgm:cxn modelId="{B41459A3-2F7D-4FCB-8F8B-D80587068279}" type="presParOf" srcId="{B149B22F-4D2B-4DCC-AA9C-E69A2E2B55B3}" destId="{26981986-3D65-4BE2-A9D0-3B0F9954422F}" srcOrd="4" destOrd="0" presId="urn:microsoft.com/office/officeart/2005/8/layout/target3"/>
    <dgm:cxn modelId="{5D302DE8-2CB1-4F45-8017-B853C3B6C0AA}" type="presParOf" srcId="{B149B22F-4D2B-4DCC-AA9C-E69A2E2B55B3}" destId="{26AF8DEB-6C68-4EF7-BAF7-7703FCEED3B5}" srcOrd="5" destOrd="0" presId="urn:microsoft.com/office/officeart/2005/8/layout/target3"/>
    <dgm:cxn modelId="{BE6C3A8A-8E35-4AC2-A956-14AD6DCA4D79}" type="presParOf" srcId="{B149B22F-4D2B-4DCC-AA9C-E69A2E2B55B3}" destId="{A8170956-6812-4075-893A-62302AE64215}" srcOrd="6" destOrd="0" presId="urn:microsoft.com/office/officeart/2005/8/layout/target3"/>
    <dgm:cxn modelId="{B22EA2E5-9D5B-4A92-B3F1-4D4D24D0D812}" type="presParOf" srcId="{B149B22F-4D2B-4DCC-AA9C-E69A2E2B55B3}" destId="{3E060816-E4FE-4738-AAEB-922A187BB09B}" srcOrd="7" destOrd="0" presId="urn:microsoft.com/office/officeart/2005/8/layout/target3"/>
    <dgm:cxn modelId="{D6C14245-1EB6-432C-B115-EAEA532F1A61}" type="presParOf" srcId="{B149B22F-4D2B-4DCC-AA9C-E69A2E2B55B3}" destId="{A83028BB-2B92-4B5C-8CBF-7E576A28CD0F}" srcOrd="8" destOrd="0" presId="urn:microsoft.com/office/officeart/2005/8/layout/target3"/>
    <dgm:cxn modelId="{AACA68B8-CD65-4640-9D20-73C92360DDF7}" type="presParOf" srcId="{B149B22F-4D2B-4DCC-AA9C-E69A2E2B55B3}" destId="{551E9AD8-A138-44D4-8367-3BDAB8C254DA}" srcOrd="9" destOrd="0" presId="urn:microsoft.com/office/officeart/2005/8/layout/target3"/>
    <dgm:cxn modelId="{88FD0DDF-806D-4B01-BBA9-9DE9211540D9}" type="presParOf" srcId="{B149B22F-4D2B-4DCC-AA9C-E69A2E2B55B3}" destId="{85A9FB74-9245-43C8-9133-AACAC6E6FB60}" srcOrd="10" destOrd="0" presId="urn:microsoft.com/office/officeart/2005/8/layout/target3"/>
    <dgm:cxn modelId="{E1B9E6CB-2BBD-44B8-ABB0-26B587B3B2A7}" type="presParOf" srcId="{B149B22F-4D2B-4DCC-AA9C-E69A2E2B55B3}" destId="{A9103BAB-D99E-42E8-876C-B61A6B65BD06}" srcOrd="11" destOrd="0" presId="urn:microsoft.com/office/officeart/2005/8/layout/target3"/>
    <dgm:cxn modelId="{AC9E996B-3E22-41C2-A426-3AF1EA3A4F55}" type="presParOf" srcId="{B149B22F-4D2B-4DCC-AA9C-E69A2E2B55B3}" destId="{289F76BB-A3A9-4C52-888B-62C74722124E}" srcOrd="12" destOrd="0" presId="urn:microsoft.com/office/officeart/2005/8/layout/target3"/>
    <dgm:cxn modelId="{AF2FBF6D-6522-457C-9ACA-71898BB3B40F}" type="presParOf" srcId="{B149B22F-4D2B-4DCC-AA9C-E69A2E2B55B3}" destId="{602948E6-994F-42E2-B1B9-F41515351114}" srcOrd="13" destOrd="0" presId="urn:microsoft.com/office/officeart/2005/8/layout/target3"/>
    <dgm:cxn modelId="{69FBE80E-6E88-453D-8697-E3C15A9BCBCB}" type="presParOf" srcId="{B149B22F-4D2B-4DCC-AA9C-E69A2E2B55B3}" destId="{EAF20211-196C-496C-823C-B2D89AF10650}" srcOrd="14" destOrd="0" presId="urn:microsoft.com/office/officeart/2005/8/layout/target3"/>
    <dgm:cxn modelId="{2E71B1F2-E9E2-44EE-A507-8B362059FEC9}" type="presParOf" srcId="{B149B22F-4D2B-4DCC-AA9C-E69A2E2B55B3}" destId="{4EE9706F-ADDF-474C-92D9-69DBACBC7C2C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FC38C0-F874-4D67-AF4E-5B61D8528333}">
      <dsp:nvSpPr>
        <dsp:cNvPr id="0" name=""/>
        <dsp:cNvSpPr/>
      </dsp:nvSpPr>
      <dsp:spPr>
        <a:xfrm>
          <a:off x="4338228" y="706168"/>
          <a:ext cx="3582659" cy="294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352"/>
              </a:lnTo>
              <a:lnTo>
                <a:pt x="3582659" y="147352"/>
              </a:lnTo>
              <a:lnTo>
                <a:pt x="3582659" y="294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8FBD44-D81E-49B1-AA21-CF1552747F22}">
      <dsp:nvSpPr>
        <dsp:cNvPr id="0" name=""/>
        <dsp:cNvSpPr/>
      </dsp:nvSpPr>
      <dsp:spPr>
        <a:xfrm>
          <a:off x="4338228" y="706168"/>
          <a:ext cx="1791329" cy="294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352"/>
              </a:lnTo>
              <a:lnTo>
                <a:pt x="1791329" y="147352"/>
              </a:lnTo>
              <a:lnTo>
                <a:pt x="1791329" y="294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16B8B8-EC00-4610-BCC6-ACE28551BF93}">
      <dsp:nvSpPr>
        <dsp:cNvPr id="0" name=""/>
        <dsp:cNvSpPr/>
      </dsp:nvSpPr>
      <dsp:spPr>
        <a:xfrm>
          <a:off x="4292508" y="706168"/>
          <a:ext cx="91440" cy="2947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4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131694-B3C1-48DA-9A89-0ED8F63CDD47}">
      <dsp:nvSpPr>
        <dsp:cNvPr id="0" name=""/>
        <dsp:cNvSpPr/>
      </dsp:nvSpPr>
      <dsp:spPr>
        <a:xfrm>
          <a:off x="2546898" y="706168"/>
          <a:ext cx="1791329" cy="294705"/>
        </a:xfrm>
        <a:custGeom>
          <a:avLst/>
          <a:gdLst/>
          <a:ahLst/>
          <a:cxnLst/>
          <a:rect l="0" t="0" r="0" b="0"/>
          <a:pathLst>
            <a:path>
              <a:moveTo>
                <a:pt x="1791329" y="0"/>
              </a:moveTo>
              <a:lnTo>
                <a:pt x="1791329" y="147352"/>
              </a:lnTo>
              <a:lnTo>
                <a:pt x="0" y="147352"/>
              </a:lnTo>
              <a:lnTo>
                <a:pt x="0" y="294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FDE77F-0DE1-4507-9AB4-E4873006176F}">
      <dsp:nvSpPr>
        <dsp:cNvPr id="0" name=""/>
        <dsp:cNvSpPr/>
      </dsp:nvSpPr>
      <dsp:spPr>
        <a:xfrm>
          <a:off x="755568" y="706168"/>
          <a:ext cx="3582659" cy="294705"/>
        </a:xfrm>
        <a:custGeom>
          <a:avLst/>
          <a:gdLst/>
          <a:ahLst/>
          <a:cxnLst/>
          <a:rect l="0" t="0" r="0" b="0"/>
          <a:pathLst>
            <a:path>
              <a:moveTo>
                <a:pt x="3582659" y="0"/>
              </a:moveTo>
              <a:lnTo>
                <a:pt x="3582659" y="147352"/>
              </a:lnTo>
              <a:lnTo>
                <a:pt x="0" y="147352"/>
              </a:lnTo>
              <a:lnTo>
                <a:pt x="0" y="294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C56106-E809-407C-94C9-8E39E21EEBEA}">
      <dsp:nvSpPr>
        <dsp:cNvPr id="0" name=""/>
        <dsp:cNvSpPr/>
      </dsp:nvSpPr>
      <dsp:spPr>
        <a:xfrm>
          <a:off x="1659471" y="308260"/>
          <a:ext cx="5357513" cy="3979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ЭТАПЫ БЮДЖЕТНОГО ПРОЦЕССА</a:t>
          </a:r>
          <a:endParaRPr lang="ru-RU" sz="1800" kern="1200" dirty="0"/>
        </a:p>
      </dsp:txBody>
      <dsp:txXfrm>
        <a:off x="1659471" y="308260"/>
        <a:ext cx="5357513" cy="397907"/>
      </dsp:txXfrm>
    </dsp:sp>
    <dsp:sp modelId="{91937533-898F-4FC5-A9E4-FE0BA78B0BED}">
      <dsp:nvSpPr>
        <dsp:cNvPr id="0" name=""/>
        <dsp:cNvSpPr/>
      </dsp:nvSpPr>
      <dsp:spPr>
        <a:xfrm>
          <a:off x="7256" y="1000873"/>
          <a:ext cx="1496624" cy="149917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1. Разработка проекта бюджета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7256" y="1000873"/>
        <a:ext cx="1496624" cy="1499178"/>
      </dsp:txXfrm>
    </dsp:sp>
    <dsp:sp modelId="{F495F80B-6FEE-4FC2-B820-6BD21D72101E}">
      <dsp:nvSpPr>
        <dsp:cNvPr id="0" name=""/>
        <dsp:cNvSpPr/>
      </dsp:nvSpPr>
      <dsp:spPr>
        <a:xfrm>
          <a:off x="1798586" y="1000873"/>
          <a:ext cx="1496624" cy="149917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2. Рассмотрение проекта бюджета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1798586" y="1000873"/>
        <a:ext cx="1496624" cy="1499178"/>
      </dsp:txXfrm>
    </dsp:sp>
    <dsp:sp modelId="{1C9FE83A-22D2-43B9-8B78-355219D6DADC}">
      <dsp:nvSpPr>
        <dsp:cNvPr id="0" name=""/>
        <dsp:cNvSpPr/>
      </dsp:nvSpPr>
      <dsp:spPr>
        <a:xfrm>
          <a:off x="3589915" y="1000873"/>
          <a:ext cx="1496624" cy="149917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3. Утверждение проекта бюджета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3589915" y="1000873"/>
        <a:ext cx="1496624" cy="1499178"/>
      </dsp:txXfrm>
    </dsp:sp>
    <dsp:sp modelId="{F9F59E84-68E7-4AB6-8042-6BADE1906BFB}">
      <dsp:nvSpPr>
        <dsp:cNvPr id="0" name=""/>
        <dsp:cNvSpPr/>
      </dsp:nvSpPr>
      <dsp:spPr>
        <a:xfrm>
          <a:off x="5381245" y="1000873"/>
          <a:ext cx="1496624" cy="149917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4. Исполнение бюджета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5381245" y="1000873"/>
        <a:ext cx="1496624" cy="1499178"/>
      </dsp:txXfrm>
    </dsp:sp>
    <dsp:sp modelId="{5686F5E6-E730-4A4F-B86A-D334955A4BF3}">
      <dsp:nvSpPr>
        <dsp:cNvPr id="0" name=""/>
        <dsp:cNvSpPr/>
      </dsp:nvSpPr>
      <dsp:spPr>
        <a:xfrm>
          <a:off x="7172575" y="1000873"/>
          <a:ext cx="1496624" cy="149917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5. Рассмотрение и утверждение отчета об исполнении бюджета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7172575" y="1000873"/>
        <a:ext cx="1496624" cy="14991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348438" y="1639127"/>
          <a:ext cx="2361251" cy="22474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694235" y="1968264"/>
        <a:ext cx="1669657" cy="1589213"/>
      </dsp:txXfrm>
    </dsp:sp>
    <dsp:sp modelId="{4731EA70-1FA8-49F5-A6BF-4AE9CB97C303}">
      <dsp:nvSpPr>
        <dsp:cNvPr id="0" name=""/>
        <dsp:cNvSpPr/>
      </dsp:nvSpPr>
      <dsp:spPr>
        <a:xfrm rot="16260366">
          <a:off x="4374051" y="1076783"/>
          <a:ext cx="361093" cy="4642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4427264" y="1223785"/>
        <a:ext cx="252765" cy="278540"/>
      </dsp:txXfrm>
    </dsp:sp>
    <dsp:sp modelId="{E2EC1D87-F728-458A-8AB1-7A3D78F9D25E}">
      <dsp:nvSpPr>
        <dsp:cNvPr id="0" name=""/>
        <dsp:cNvSpPr/>
      </dsp:nvSpPr>
      <dsp:spPr>
        <a:xfrm>
          <a:off x="4091263" y="2380"/>
          <a:ext cx="955773" cy="95577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4231233" y="142350"/>
        <a:ext cx="675833" cy="675833"/>
      </dsp:txXfrm>
    </dsp:sp>
    <dsp:sp modelId="{A0E222DD-64BD-4A89-BBB9-2B80D8318D4A}">
      <dsp:nvSpPr>
        <dsp:cNvPr id="0" name=""/>
        <dsp:cNvSpPr/>
      </dsp:nvSpPr>
      <dsp:spPr>
        <a:xfrm rot="17929821">
          <a:off x="5055395" y="1240744"/>
          <a:ext cx="367495" cy="4642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5083937" y="1381881"/>
        <a:ext cx="257247" cy="278540"/>
      </dsp:txXfrm>
    </dsp:sp>
    <dsp:sp modelId="{73BC26A8-8D0F-45E6-9E3B-37EADD227262}">
      <dsp:nvSpPr>
        <dsp:cNvPr id="0" name=""/>
        <dsp:cNvSpPr/>
      </dsp:nvSpPr>
      <dsp:spPr>
        <a:xfrm>
          <a:off x="5163899" y="263487"/>
          <a:ext cx="955773" cy="95577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5303869" y="403457"/>
        <a:ext cx="675833" cy="675833"/>
      </dsp:txXfrm>
    </dsp:sp>
    <dsp:sp modelId="{06F93DE9-E67A-4CE1-BC6B-5C458B1137B0}">
      <dsp:nvSpPr>
        <dsp:cNvPr id="0" name=""/>
        <dsp:cNvSpPr/>
      </dsp:nvSpPr>
      <dsp:spPr>
        <a:xfrm rot="19673373">
          <a:off x="5590249" y="1778675"/>
          <a:ext cx="274491" cy="4642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5596548" y="1893407"/>
        <a:ext cx="192144" cy="278540"/>
      </dsp:txXfrm>
    </dsp:sp>
    <dsp:sp modelId="{D8B200F5-4D07-49B2-A587-C2FE6CEC49F8}">
      <dsp:nvSpPr>
        <dsp:cNvPr id="0" name=""/>
        <dsp:cNvSpPr/>
      </dsp:nvSpPr>
      <dsp:spPr>
        <a:xfrm>
          <a:off x="5880311" y="1137105"/>
          <a:ext cx="955773" cy="95577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6020281" y="1277075"/>
        <a:ext cx="675833" cy="675833"/>
      </dsp:txXfrm>
    </dsp:sp>
    <dsp:sp modelId="{E7EAB10C-E176-4610-B2C6-BE8F83AD0F9B}">
      <dsp:nvSpPr>
        <dsp:cNvPr id="0" name=""/>
        <dsp:cNvSpPr/>
      </dsp:nvSpPr>
      <dsp:spPr>
        <a:xfrm rot="21520372">
          <a:off x="5792368" y="2499169"/>
          <a:ext cx="200139" cy="4642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5792376" y="2592710"/>
        <a:ext cx="140097" cy="278540"/>
      </dsp:txXfrm>
    </dsp:sp>
    <dsp:sp modelId="{FFE63D16-C443-42C8-BB30-4CA61876A647}">
      <dsp:nvSpPr>
        <dsp:cNvPr id="0" name=""/>
        <dsp:cNvSpPr/>
      </dsp:nvSpPr>
      <dsp:spPr>
        <a:xfrm>
          <a:off x="6086732" y="2237826"/>
          <a:ext cx="955773" cy="95577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6226702" y="2377796"/>
        <a:ext cx="675833" cy="675833"/>
      </dsp:txXfrm>
    </dsp:sp>
    <dsp:sp modelId="{C481485E-E38C-4518-A609-8D1D62CF917B}">
      <dsp:nvSpPr>
        <dsp:cNvPr id="0" name=""/>
        <dsp:cNvSpPr/>
      </dsp:nvSpPr>
      <dsp:spPr>
        <a:xfrm rot="1873646">
          <a:off x="5594064" y="3250716"/>
          <a:ext cx="245027" cy="4642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5599389" y="3324507"/>
        <a:ext cx="171519" cy="278540"/>
      </dsp:txXfrm>
    </dsp:sp>
    <dsp:sp modelId="{0A6C1809-69AA-4BA6-8257-5A11C3557B45}">
      <dsp:nvSpPr>
        <dsp:cNvPr id="0" name=""/>
        <dsp:cNvSpPr/>
      </dsp:nvSpPr>
      <dsp:spPr>
        <a:xfrm>
          <a:off x="5850937" y="3376135"/>
          <a:ext cx="955773" cy="955773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5990907" y="3516105"/>
        <a:ext cx="675833" cy="675833"/>
      </dsp:txXfrm>
    </dsp:sp>
    <dsp:sp modelId="{FA950D33-9BD9-4D37-A533-789F5554AFB5}">
      <dsp:nvSpPr>
        <dsp:cNvPr id="0" name=""/>
        <dsp:cNvSpPr/>
      </dsp:nvSpPr>
      <dsp:spPr>
        <a:xfrm rot="3739077">
          <a:off x="5033704" y="3782777"/>
          <a:ext cx="304372" cy="4642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5058150" y="3835193"/>
        <a:ext cx="213060" cy="278540"/>
      </dsp:txXfrm>
    </dsp:sp>
    <dsp:sp modelId="{EB1C3899-7B42-47CD-912B-DD035472498D}">
      <dsp:nvSpPr>
        <dsp:cNvPr id="0" name=""/>
        <dsp:cNvSpPr/>
      </dsp:nvSpPr>
      <dsp:spPr>
        <a:xfrm>
          <a:off x="5067411" y="4222099"/>
          <a:ext cx="955773" cy="95577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5207381" y="4362069"/>
        <a:ext cx="675833" cy="675833"/>
      </dsp:txXfrm>
    </dsp:sp>
    <dsp:sp modelId="{2F5553CB-2478-4421-B002-5FA728364A78}">
      <dsp:nvSpPr>
        <dsp:cNvPr id="0" name=""/>
        <dsp:cNvSpPr/>
      </dsp:nvSpPr>
      <dsp:spPr>
        <a:xfrm rot="7978883">
          <a:off x="3467477" y="3516713"/>
          <a:ext cx="285529" cy="4642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3539506" y="3578226"/>
        <a:ext cx="199870" cy="278540"/>
      </dsp:txXfrm>
    </dsp:sp>
    <dsp:sp modelId="{FED909B6-8F19-4D98-AAC2-EBEEF4830C2B}">
      <dsp:nvSpPr>
        <dsp:cNvPr id="0" name=""/>
        <dsp:cNvSpPr/>
      </dsp:nvSpPr>
      <dsp:spPr>
        <a:xfrm>
          <a:off x="2662791" y="3774816"/>
          <a:ext cx="955773" cy="95577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802761" y="3914786"/>
        <a:ext cx="675833" cy="675833"/>
      </dsp:txXfrm>
    </dsp:sp>
    <dsp:sp modelId="{A0B7EB92-DF16-476D-BB87-6C0D26E26F61}">
      <dsp:nvSpPr>
        <dsp:cNvPr id="0" name=""/>
        <dsp:cNvSpPr/>
      </dsp:nvSpPr>
      <dsp:spPr>
        <a:xfrm rot="9855457">
          <a:off x="3085173" y="2901441"/>
          <a:ext cx="257726" cy="4642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3161041" y="2983798"/>
        <a:ext cx="180408" cy="278540"/>
      </dsp:txXfrm>
    </dsp:sp>
    <dsp:sp modelId="{69EA0517-EDCB-4CEB-899F-D56DCF7B4404}">
      <dsp:nvSpPr>
        <dsp:cNvPr id="0" name=""/>
        <dsp:cNvSpPr/>
      </dsp:nvSpPr>
      <dsp:spPr>
        <a:xfrm>
          <a:off x="2081866" y="2840104"/>
          <a:ext cx="955773" cy="955773"/>
        </a:xfrm>
        <a:prstGeom prst="ellipse">
          <a:avLst/>
        </a:prstGeom>
        <a:gradFill rotWithShape="0">
          <a:gsLst>
            <a:gs pos="0">
              <a:schemeClr val="accent4">
                <a:lumMod val="7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221836" y="2980074"/>
        <a:ext cx="675833" cy="675833"/>
      </dsp:txXfrm>
    </dsp:sp>
    <dsp:sp modelId="{7A035AEB-3A20-4DC3-9A60-032AB2743B03}">
      <dsp:nvSpPr>
        <dsp:cNvPr id="0" name=""/>
        <dsp:cNvSpPr/>
      </dsp:nvSpPr>
      <dsp:spPr>
        <a:xfrm rot="11513724">
          <a:off x="3007343" y="2245068"/>
          <a:ext cx="331007" cy="4642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3105579" y="2348148"/>
        <a:ext cx="231705" cy="278540"/>
      </dsp:txXfrm>
    </dsp:sp>
    <dsp:sp modelId="{83F11675-07D9-406F-853D-13FD28BBB805}">
      <dsp:nvSpPr>
        <dsp:cNvPr id="0" name=""/>
        <dsp:cNvSpPr/>
      </dsp:nvSpPr>
      <dsp:spPr>
        <a:xfrm>
          <a:off x="2011265" y="1855278"/>
          <a:ext cx="955773" cy="95577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151235" y="1995248"/>
        <a:ext cx="675833" cy="675833"/>
      </dsp:txXfrm>
    </dsp:sp>
    <dsp:sp modelId="{DF27FC25-052B-426A-9E06-117E992234F6}">
      <dsp:nvSpPr>
        <dsp:cNvPr id="0" name=""/>
        <dsp:cNvSpPr/>
      </dsp:nvSpPr>
      <dsp:spPr>
        <a:xfrm rot="13077998">
          <a:off x="3168811" y="1635324"/>
          <a:ext cx="425554" cy="4642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3282968" y="1767440"/>
        <a:ext cx="297888" cy="278540"/>
      </dsp:txXfrm>
    </dsp:sp>
    <dsp:sp modelId="{EDA34655-9131-4731-957F-5382F53A0660}">
      <dsp:nvSpPr>
        <dsp:cNvPr id="0" name=""/>
        <dsp:cNvSpPr/>
      </dsp:nvSpPr>
      <dsp:spPr>
        <a:xfrm>
          <a:off x="2277981" y="901274"/>
          <a:ext cx="955773" cy="955773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417951" y="1041244"/>
        <a:ext cx="675833" cy="675833"/>
      </dsp:txXfrm>
    </dsp:sp>
    <dsp:sp modelId="{553B84E4-4A31-43DB-B3BF-8E8EF2B79F2D}">
      <dsp:nvSpPr>
        <dsp:cNvPr id="0" name=""/>
        <dsp:cNvSpPr/>
      </dsp:nvSpPr>
      <dsp:spPr>
        <a:xfrm rot="14749051">
          <a:off x="3718453" y="1166714"/>
          <a:ext cx="396176" cy="4642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3802223" y="1313772"/>
        <a:ext cx="277323" cy="278540"/>
      </dsp:txXfrm>
    </dsp:sp>
    <dsp:sp modelId="{E0AC84DD-2093-416F-85DE-E547FE520660}">
      <dsp:nvSpPr>
        <dsp:cNvPr id="0" name=""/>
        <dsp:cNvSpPr/>
      </dsp:nvSpPr>
      <dsp:spPr>
        <a:xfrm>
          <a:off x="3085193" y="133813"/>
          <a:ext cx="955773" cy="95577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3225163" y="273783"/>
        <a:ext cx="675833" cy="6758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C4793B-2DC3-473E-9293-E73B47DA94B6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DE61F25-DA9F-49C6-BD9B-2C5097058A7D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Списание по сроку  (полное исполнение обязательств) – 2 250,0 </a:t>
          </a:r>
          <a:r>
            <a:rPr lang="ru-RU" sz="2100" b="1" i="1" kern="1200" dirty="0" err="1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тыс.рублей</a:t>
          </a:r>
          <a:endParaRPr lang="ru-RU" sz="2100" b="1" i="1" kern="1200" dirty="0">
            <a:solidFill>
              <a:srgbClr val="F6FBF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</a:endParaRPr>
        </a:p>
      </dsp:txBody>
      <dsp:txXfrm>
        <a:off x="2262981" y="0"/>
        <a:ext cx="5966618" cy="961767"/>
      </dsp:txXfrm>
    </dsp:sp>
    <dsp:sp modelId="{26981986-3D65-4BE2-A9D0-3B0F9954422F}">
      <dsp:nvSpPr>
        <dsp:cNvPr id="0" name=""/>
        <dsp:cNvSpPr/>
      </dsp:nvSpPr>
      <dsp:spPr>
        <a:xfrm>
          <a:off x="594032" y="961767"/>
          <a:ext cx="3337897" cy="333789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6AF8DEB-6C68-4EF7-BAF7-7703FCEED3B5}">
      <dsp:nvSpPr>
        <dsp:cNvPr id="0" name=""/>
        <dsp:cNvSpPr/>
      </dsp:nvSpPr>
      <dsp:spPr>
        <a:xfrm>
          <a:off x="2262981" y="961767"/>
          <a:ext cx="5966618" cy="3337897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Реструктуризация  обязательств по бюджетному кредиту  - 4 750,0 </a:t>
          </a:r>
          <a:r>
            <a:rPr lang="ru-RU" sz="2100" b="1" i="1" kern="1200" dirty="0" err="1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тыс.рублей</a:t>
          </a:r>
          <a:endParaRPr lang="ru-RU" sz="2100" b="1" i="1" kern="1200" dirty="0">
            <a:solidFill>
              <a:srgbClr val="F6FBF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</a:endParaRPr>
        </a:p>
      </dsp:txBody>
      <dsp:txXfrm>
        <a:off x="2262981" y="961767"/>
        <a:ext cx="5966618" cy="961767"/>
      </dsp:txXfrm>
    </dsp:sp>
    <dsp:sp modelId="{3E060816-E4FE-4738-AAEB-922A187BB09B}">
      <dsp:nvSpPr>
        <dsp:cNvPr id="0" name=""/>
        <dsp:cNvSpPr/>
      </dsp:nvSpPr>
      <dsp:spPr>
        <a:xfrm>
          <a:off x="1188065" y="1923534"/>
          <a:ext cx="2149832" cy="214983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83028BB-2B92-4B5C-8CBF-7E576A28CD0F}">
      <dsp:nvSpPr>
        <dsp:cNvPr id="0" name=""/>
        <dsp:cNvSpPr/>
      </dsp:nvSpPr>
      <dsp:spPr>
        <a:xfrm>
          <a:off x="2262981" y="1923534"/>
          <a:ext cx="5966618" cy="2149832"/>
        </a:xfrm>
        <a:prstGeom prst="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Мораторий на предоставление муниципальных гарантий</a:t>
          </a:r>
          <a:endParaRPr lang="ru-RU" sz="2100" b="1" i="1" kern="1200" dirty="0">
            <a:solidFill>
              <a:srgbClr val="F6FBF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</a:endParaRPr>
        </a:p>
      </dsp:txBody>
      <dsp:txXfrm>
        <a:off x="2262981" y="1923534"/>
        <a:ext cx="5966618" cy="961767"/>
      </dsp:txXfrm>
    </dsp:sp>
    <dsp:sp modelId="{85A9FB74-9245-43C8-9133-AACAC6E6FB60}">
      <dsp:nvSpPr>
        <dsp:cNvPr id="0" name=""/>
        <dsp:cNvSpPr/>
      </dsp:nvSpPr>
      <dsp:spPr>
        <a:xfrm>
          <a:off x="1782097" y="2885301"/>
          <a:ext cx="961767" cy="96176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9103BAB-D99E-42E8-876C-B61A6B65BD06}">
      <dsp:nvSpPr>
        <dsp:cNvPr id="0" name=""/>
        <dsp:cNvSpPr/>
      </dsp:nvSpPr>
      <dsp:spPr>
        <a:xfrm>
          <a:off x="2262981" y="2885301"/>
          <a:ext cx="5966618" cy="961767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 </a:t>
          </a:r>
          <a:r>
            <a:rPr lang="ru-RU" sz="2100" b="1" i="1" kern="1200" dirty="0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Отказ от привлечения банковского кредита  - 550,0 </a:t>
          </a:r>
          <a:r>
            <a:rPr lang="ru-RU" sz="2100" b="1" i="1" kern="1200" dirty="0" err="1" smtClean="0">
              <a:solidFill>
                <a:srgbClr val="F6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rPr>
            <a:t>тыс.рублей</a:t>
          </a:r>
          <a:endParaRPr lang="ru-RU" sz="2100" b="1" i="1" kern="1200" dirty="0">
            <a:solidFill>
              <a:srgbClr val="F6FBF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 Antiqua" pitchFamily="18" charset="0"/>
          </a:endParaRPr>
        </a:p>
      </dsp:txBody>
      <dsp:txXfrm>
        <a:off x="2262981" y="2885301"/>
        <a:ext cx="5966618" cy="9617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0.09068</cdr:x>
      <cdr:y>0.13548</cdr:y>
    </cdr:from>
    <cdr:to>
      <cdr:x>0.48061</cdr:x>
      <cdr:y>0.94323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42292" y="826550"/>
          <a:ext cx="3628947" cy="49278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0.04661</cdr:x>
      <cdr:y>0.08903</cdr:y>
    </cdr:from>
    <cdr:to>
      <cdr:x>0.48051</cdr:x>
      <cdr:y>0.95613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32955" y="543161"/>
          <a:ext cx="4030413" cy="52899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0.05678</cdr:x>
      <cdr:y>0.06581</cdr:y>
    </cdr:from>
    <cdr:to>
      <cdr:x>0.52373</cdr:x>
      <cdr:y>0.88903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27417" y="401467"/>
          <a:ext cx="4337418" cy="50222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0.60254</cdr:x>
      <cdr:y>0.58839</cdr:y>
    </cdr:from>
    <cdr:to>
      <cdr:x>0.72203</cdr:x>
      <cdr:y>0.63742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5596898" y="3589604"/>
          <a:ext cx="1109961" cy="2991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тыс. </a:t>
          </a:r>
          <a:r>
            <a:rPr lang="ru-RU" sz="1100" b="1" dirty="0"/>
            <a:t>рублей</a:t>
          </a:r>
        </a:p>
      </cdr:txBody>
    </cdr:sp>
  </cdr:relSizeAnchor>
  <cdr:relSizeAnchor xmlns:cdr="http://schemas.openxmlformats.org/drawingml/2006/chartDrawing">
    <cdr:from>
      <cdr:x>0.5351</cdr:x>
      <cdr:y>0.38682</cdr:y>
    </cdr:from>
    <cdr:to>
      <cdr:x>0.54417</cdr:x>
      <cdr:y>0.39818</cdr:y>
    </cdr:to>
    <cdr:cxnSp macro="">
      <cdr:nvCxnSpPr>
        <cdr:cNvPr id="12" name="Соединительная линия уступом 11"/>
        <cdr:cNvCxnSpPr/>
      </cdr:nvCxnSpPr>
      <cdr:spPr>
        <a:xfrm xmlns:a="http://schemas.openxmlformats.org/drawingml/2006/main" flipV="1">
          <a:off x="4983513" y="2350723"/>
          <a:ext cx="86738" cy="70573"/>
        </a:xfrm>
        <a:prstGeom xmlns:a="http://schemas.openxmlformats.org/drawingml/2006/main" prst="bentConnector3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0.01163</cdr:x>
      <cdr:y>0.31613</cdr:y>
    </cdr:from>
    <cdr:to>
      <cdr:x>0.0638</cdr:x>
      <cdr:y>0.9729</cdr:y>
    </cdr:to>
    <cdr:sp macro="" textlink="">
      <cdr:nvSpPr>
        <cdr:cNvPr id="14" name="Стрелка вправо с вырезом 13"/>
        <cdr:cNvSpPr/>
      </cdr:nvSpPr>
      <cdr:spPr>
        <a:xfrm xmlns:a="http://schemas.openxmlformats.org/drawingml/2006/main" rot="16200000">
          <a:off x="-1653098" y="3689699"/>
          <a:ext cx="4006798" cy="484632"/>
        </a:xfrm>
        <a:prstGeom xmlns:a="http://schemas.openxmlformats.org/drawingml/2006/main" prst="notchedRightArrow">
          <a:avLst>
            <a:gd name="adj1" fmla="val 50000"/>
            <a:gd name="adj2" fmla="val 59746"/>
          </a:avLst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anchor="t"/>
        <a:lstStyle xmlns:a="http://schemas.openxmlformats.org/drawingml/2006/main"/>
        <a:p xmlns:a="http://schemas.openxmlformats.org/drawingml/2006/main">
          <a:pPr algn="ctr"/>
          <a:r>
            <a:rPr lang="ru-RU" b="1" dirty="0" smtClean="0"/>
            <a:t>тыс. </a:t>
          </a:r>
          <a:r>
            <a:rPr lang="ru-RU" b="1" dirty="0"/>
            <a:t>рублей</a:t>
          </a:r>
        </a:p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0.07458</cdr:x>
      <cdr:y>0.19871</cdr:y>
    </cdr:from>
    <cdr:to>
      <cdr:x>0.48045</cdr:x>
      <cdr:y>0.97249</cdr:y>
    </cdr:to>
    <cdr:sp macro="" textlink="">
      <cdr:nvSpPr>
        <cdr:cNvPr id="15" name="Скругленный прямоугольник 14"/>
        <cdr:cNvSpPr/>
      </cdr:nvSpPr>
      <cdr:spPr>
        <a:xfrm xmlns:a="http://schemas.openxmlformats.org/drawingml/2006/main">
          <a:off x="687361" y="1362752"/>
          <a:ext cx="3740623" cy="5306607"/>
        </a:xfrm>
        <a:prstGeom xmlns:a="http://schemas.openxmlformats.org/drawingml/2006/main" prst="round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anchor="ctr"/>
        <a:lstStyle xmlns:a="http://schemas.openxmlformats.org/drawingml/2006/main"/>
        <a:p xmlns:a="http://schemas.openxmlformats.org/drawingml/2006/main">
          <a:pPr algn="ctr"/>
          <a:r>
            <a:rPr lang="ru-RU" sz="1400" b="1" i="0" baseline="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Крупнейшие налогоплательщики </a:t>
          </a:r>
          <a:br>
            <a:rPr lang="ru-RU" sz="1400" b="1" i="0" baseline="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400" b="1" i="0" baseline="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формирующие </a:t>
          </a:r>
          <a:r>
            <a:rPr lang="ru-RU" sz="1400" b="1" i="0" baseline="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налоговые</a:t>
          </a:r>
          <a:r>
            <a:rPr lang="ru-RU" sz="1400" b="1" i="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b="1" i="0" baseline="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доходы</a:t>
          </a:r>
          <a:r>
            <a:rPr lang="ru-RU" sz="1400" b="1" i="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b="1" i="0" baseline="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консолидированного </a:t>
          </a:r>
          <a:r>
            <a:rPr lang="ru-RU" sz="1400" b="1" i="0" baseline="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бюджета </a:t>
          </a:r>
          <a:r>
            <a:rPr lang="ru-RU" sz="1400" b="1" i="0" baseline="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района</a:t>
          </a:r>
        </a:p>
        <a:p xmlns:a="http://schemas.openxmlformats.org/drawingml/2006/main">
          <a:pPr algn="ctr"/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 Управление образования    администрации </a:t>
          </a:r>
          <a:r>
            <a:rPr lang="ru-RU" sz="1300" b="1" i="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Дергачевского</a:t>
          </a:r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МР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 ООО "МТС "</a:t>
          </a:r>
          <a:r>
            <a:rPr lang="ru-RU" sz="1300" b="1" i="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Ершовская</a:t>
          </a:r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 ГУЗ СО "</a:t>
          </a:r>
          <a:r>
            <a:rPr lang="ru-RU" sz="1300" b="1" i="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Дергачевская</a:t>
          </a:r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районная больница"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  МО МВД России "</a:t>
          </a:r>
          <a:r>
            <a:rPr lang="ru-RU" sz="1300" b="1" i="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Дергачевский</a:t>
          </a:r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5.  ООО "Русь"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  ООО "</a:t>
          </a:r>
          <a:r>
            <a:rPr lang="ru-RU" sz="1300" b="1" i="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Дергачевский</a:t>
          </a:r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элеватор"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7.  ООО "Дергачи-птица"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8.  ГАУ СО ЦСЗН </a:t>
          </a:r>
          <a:r>
            <a:rPr lang="ru-RU" sz="1300" b="1" i="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Дергачевского</a:t>
          </a:r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района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9.  ГБУ СО "</a:t>
          </a:r>
          <a:r>
            <a:rPr lang="ru-RU" sz="1300" b="1" i="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Дергачевский</a:t>
          </a:r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детский дом-интернат для умственно-отсталых детей"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10.  ООО "Деметра"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11.  Управление культуры и кино администрации </a:t>
          </a:r>
          <a:r>
            <a:rPr lang="ru-RU" sz="1300" b="1" i="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Дергачевского</a:t>
          </a:r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МР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12.  ООО "</a:t>
          </a:r>
          <a:r>
            <a:rPr lang="ru-RU" sz="1300" b="1" i="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Облводоресурс</a:t>
          </a:r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13.  ГБ ПОУ СО "</a:t>
          </a:r>
          <a:r>
            <a:rPr lang="ru-RU" sz="1300" b="1" i="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Дергачевский</a:t>
          </a:r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агрономический лицей"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14.  ООО "Газпром"</a:t>
          </a:r>
        </a:p>
        <a:p xmlns:a="http://schemas.openxmlformats.org/drawingml/2006/main">
          <a:pPr algn="l"/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15.  "</a:t>
          </a:r>
          <a:r>
            <a:rPr lang="ru-RU" sz="1300" b="1" i="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РайСББЖ</a:t>
          </a:r>
          <a:r>
            <a:rPr lang="ru-RU" sz="1300" b="1" i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"</a:t>
          </a:r>
        </a:p>
        <a:p xmlns:a="http://schemas.openxmlformats.org/drawingml/2006/main">
          <a:pPr algn="l"/>
          <a:endParaRPr lang="ru-RU" b="1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0.96485</cdr:x>
      <cdr:y>0.96199</cdr:y>
    </cdr:from>
    <cdr:to>
      <cdr:x>1</cdr:x>
      <cdr:y>1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8892480" y="6597352"/>
          <a:ext cx="323942" cy="2606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dirty="0" smtClean="0"/>
            <a:t>15</a:t>
          </a:r>
          <a:endParaRPr lang="ru-RU" sz="1100" dirty="0" smtClean="0"/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0.04292</cdr:x>
      <cdr:y>0.02751</cdr:y>
    </cdr:from>
    <cdr:to>
      <cdr:x>0.1065</cdr:x>
      <cdr:y>0.1366</cdr:y>
    </cdr:to>
    <cdr:pic>
      <cdr:nvPicPr>
        <cdr:cNvPr id="5" name="Рисунок 4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395536" y="188640"/>
          <a:ext cx="586047" cy="748145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0.03464</cdr:y>
    </cdr:from>
    <cdr:to>
      <cdr:x>0.03482</cdr:x>
      <cdr:y>0.19697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216023"/>
          <a:ext cx="318394" cy="10122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" wrap="square" rtlCol="0"/>
        <a:lstStyle xmlns:a="http://schemas.openxmlformats.org/drawingml/2006/main"/>
        <a:p xmlns:a="http://schemas.openxmlformats.org/drawingml/2006/main">
          <a:endParaRPr lang="ru-RU" sz="10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lang="ru-RU" sz="1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0.925</cdr:x>
      <cdr:y>0.84865</cdr:y>
    </cdr:from>
    <cdr:to>
      <cdr:x>1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691257" y="576942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0.94196</cdr:x>
      <cdr:y>0.94955</cdr:y>
    </cdr:from>
    <cdr:to>
      <cdr:x>1</cdr:x>
      <cdr:y>0.98919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1484429" y="5736771"/>
          <a:ext cx="707571" cy="2394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годы</a:t>
          </a:r>
          <a:endParaRPr lang="ru-RU" sz="12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0.05383</cdr:y>
    </cdr:from>
    <cdr:to>
      <cdr:x>0.03304</cdr:x>
      <cdr:y>0.17565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-151059" y="334396"/>
          <a:ext cx="302118" cy="7567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0.90874</cdr:x>
      <cdr:y>0.92567</cdr:y>
    </cdr:from>
    <cdr:to>
      <cdr:x>1</cdr:x>
      <cdr:y>0.98006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604448" y="5749956"/>
          <a:ext cx="864096" cy="3378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годы</a:t>
          </a:r>
          <a:endParaRPr lang="ru-RU" sz="12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0.0339</cdr:x>
      <cdr:y>0.47551</cdr:y>
    </cdr:from>
    <cdr:to>
      <cdr:x>0.10087</cdr:x>
      <cdr:y>0.61571</cdr:y>
    </cdr:to>
    <cdr:sp macro="" textlink="">
      <cdr:nvSpPr>
        <cdr:cNvPr id="4" name="Выноска 1 3"/>
        <cdr:cNvSpPr/>
      </cdr:nvSpPr>
      <cdr:spPr>
        <a:xfrm xmlns:a="http://schemas.openxmlformats.org/drawingml/2006/main">
          <a:off x="290382" y="2891523"/>
          <a:ext cx="573715" cy="852537"/>
        </a:xfrm>
        <a:prstGeom xmlns:a="http://schemas.openxmlformats.org/drawingml/2006/main" prst="borderCallout1">
          <a:avLst>
            <a:gd name="adj1" fmla="val 18750"/>
            <a:gd name="adj2" fmla="val -8333"/>
            <a:gd name="adj3" fmla="val 338008"/>
            <a:gd name="adj4" fmla="val -6114"/>
          </a:avLst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Всего за год </a:t>
          </a:r>
        </a:p>
        <a:p xmlns:a="http://schemas.openxmlformats.org/drawingml/2006/main">
          <a:pPr algn="ctr"/>
          <a:r>
            <a:rPr lang="ru-RU" sz="1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5 978,1</a:t>
          </a:r>
          <a:endParaRPr lang="ru-RU" sz="1000" dirty="0">
            <a:solidFill>
              <a:schemeClr val="accent5">
                <a:lumMod val="50000"/>
              </a:schemeClr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0.13667</cdr:x>
      <cdr:y>0.66262</cdr:y>
    </cdr:from>
    <cdr:to>
      <cdr:x>0.54336</cdr:x>
      <cdr:y>0.72218</cdr:y>
    </cdr:to>
    <cdr:sp macro="" textlink="">
      <cdr:nvSpPr>
        <cdr:cNvPr id="2" name="Поле 1"/>
        <cdr:cNvSpPr txBox="1"/>
      </cdr:nvSpPr>
      <cdr:spPr>
        <a:xfrm xmlns:a="http://schemas.openxmlformats.org/drawingml/2006/main">
          <a:off x="871870" y="2838893"/>
          <a:ext cx="2594344" cy="2551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b="1" dirty="0"/>
            <a:t>План</a:t>
          </a:r>
          <a:r>
            <a:rPr lang="ru-RU" sz="1400" b="1" baseline="0" dirty="0"/>
            <a:t> </a:t>
          </a:r>
          <a:r>
            <a:rPr lang="ru-RU" sz="1400" b="1" baseline="0" dirty="0" smtClean="0"/>
            <a:t>2015</a:t>
          </a:r>
          <a:r>
            <a:rPr lang="ru-RU" sz="1400" b="1" baseline="0" dirty="0"/>
            <a:t>	       </a:t>
          </a:r>
          <a:r>
            <a:rPr lang="ru-RU" sz="1400" b="1" baseline="0" dirty="0" smtClean="0"/>
            <a:t>                  </a:t>
          </a:r>
          <a:r>
            <a:rPr lang="ru-RU" sz="1400" b="1" baseline="0" dirty="0"/>
            <a:t>Факт </a:t>
          </a:r>
          <a:r>
            <a:rPr lang="ru-RU" sz="1400" b="1" baseline="0" dirty="0" smtClean="0"/>
            <a:t>2015</a:t>
          </a:r>
          <a:endParaRPr lang="ru-RU" sz="140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</cdr:x>
      <cdr:y>0.05383</cdr:y>
    </cdr:from>
    <cdr:to>
      <cdr:x>0.03304</cdr:x>
      <cdr:y>0.17565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-151059" y="334396"/>
          <a:ext cx="302118" cy="7567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lang="ru-RU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0.90874</cdr:x>
      <cdr:y>0.92567</cdr:y>
    </cdr:from>
    <cdr:to>
      <cdr:x>1</cdr:x>
      <cdr:y>0.98006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604448" y="5749956"/>
          <a:ext cx="864096" cy="3378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годы</a:t>
          </a:r>
          <a:endParaRPr lang="ru-RU" sz="12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4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4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E49175A-4FBC-4AAA-83EB-CA8D01BFAA43}" type="datetimeFigureOut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407"/>
            <a:ext cx="2946400" cy="494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378407"/>
            <a:ext cx="2946400" cy="494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1295D7D-32E6-43F6-9663-5ED9C14A4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65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4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4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93D2EEB-B099-4048-A8E0-8421EC25B67A}" type="datetimeFigureOut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89993"/>
            <a:ext cx="5438775" cy="4443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407"/>
            <a:ext cx="2946400" cy="494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407"/>
            <a:ext cx="2946400" cy="494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041B666-5294-4502-B561-E2D2FDEE3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4118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11813E-5117-441A-91D3-3A45187AF6F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58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FE195-E7D5-43A5-90B2-2DAD04FA1DC1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126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0275" y="739775"/>
            <a:ext cx="4937125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1D188-6BFD-4E9A-9BE6-8CD70818E554}" type="slidenum">
              <a:rPr lang="ru-RU" smtClean="0">
                <a:solidFill>
                  <a:prstClr val="black"/>
                </a:solidFill>
              </a:rPr>
              <a:pPr/>
              <a:t>25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999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0275" y="739775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87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587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B9C28A4-EE0D-450C-87DC-BB47ACA5E03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228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EF048-3797-4F1B-B614-47413E9DD0A7}" type="datetime1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3FBD9-66BB-4C5A-A58A-A0B030EEB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F4B2E-64DC-4A65-9935-35C8689C5F12}" type="datetime1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4030C-71BE-4228-9FBE-A87FF7541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E1EAA-59E3-4521-94D9-A417B2A6816F}" type="datetime1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FFCB6-6F61-4D62-96CC-71EEF92D9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051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866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278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6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314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97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1009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088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9A545-41FA-4614-83A6-F60190A55794}" type="datetime1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86AE7-D1A3-44EB-B42F-73A7584B9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202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766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383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9AFAA-4A96-455C-AE58-BDE98CBE33CE}" type="datetime1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79C48-A4AB-42E4-A73E-CF7DE39A7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B1A13-3691-458C-AD9A-60DA9B79B78E}" type="datetime1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AFA57-E7B0-455E-B68E-FC6C73E30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E77AF-7CBC-4D2F-8A8D-2A2D8197A9E0}" type="datetime1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3B78F-0AEE-4781-B06E-C16578746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BA836-07E9-42BD-929A-FE8704612E00}" type="datetime1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551E3-039D-4733-9C32-27A5FE8A7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7204B-9758-4C51-A526-73775D992C3F}" type="datetime1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F674B-F90D-495E-9611-CC83D78AC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E087B-6383-4442-835E-1827BF28E010}" type="datetime1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948D5-236C-46EC-9892-8096EE954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341DF-A1CC-4B2A-AD64-2B0A55530737}" type="datetime1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E7896-4D9D-4263-A702-01DE985CE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CA0FCD-B386-4910-87C8-61285B82D28D}" type="datetime1">
              <a:rPr lang="ru-RU"/>
              <a:pPr>
                <a:defRPr/>
              </a:pPr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81CB9F-05F0-41F6-8F80-730773939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2B6AC69-5FAB-44F0-B197-DBE3AFF126FC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01.04.2016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997B902-6C54-4C3B-9117-1DEFF8DA1F56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5277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01.04.2016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3401E09-FADA-4DC0-9E5A-FEEE7A016904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01.04.2016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AB46A4B-9ED9-4906-BD8D-2341B437422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3.ph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hp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jpeg"/><Relationship Id="rId5" Type="http://schemas.openxmlformats.org/officeDocument/2006/relationships/image" Target="../media/image14.emf"/><Relationship Id="rId4" Type="http://schemas.openxmlformats.org/officeDocument/2006/relationships/oleObject" Target="../embeddings/_____Microsoft_Excel_97-20031.xls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hyperlink" Target="http://www.lifanovsky.com/wp-content/uploads/2009/06/bolshoi_draw.jpg" TargetMode="External"/><Relationship Id="rId18" Type="http://schemas.openxmlformats.org/officeDocument/2006/relationships/image" Target="../media/image24.jpeg"/><Relationship Id="rId26" Type="http://schemas.openxmlformats.org/officeDocument/2006/relationships/hyperlink" Target="http://www.stiebelrus.com/modules/gallery/uploads/obl1/2.jpg" TargetMode="External"/><Relationship Id="rId3" Type="http://schemas.openxmlformats.org/officeDocument/2006/relationships/image" Target="../media/image16.jpeg"/><Relationship Id="rId21" Type="http://schemas.openxmlformats.org/officeDocument/2006/relationships/image" Target="../media/image26.jpeg"/><Relationship Id="rId7" Type="http://schemas.openxmlformats.org/officeDocument/2006/relationships/hyperlink" Target="http://img0.liveinternet.ru/images/attach/c/1/57/102/57102505_dandelions.jpg" TargetMode="External"/><Relationship Id="rId12" Type="http://schemas.openxmlformats.org/officeDocument/2006/relationships/image" Target="../media/image21.jpeg"/><Relationship Id="rId17" Type="http://schemas.openxmlformats.org/officeDocument/2006/relationships/hyperlink" Target="http://v2.nabchelny.ru/upload/resize_cache/iblock/3d1/600_420_0/DSC_6445.JPG" TargetMode="External"/><Relationship Id="rId25" Type="http://schemas.openxmlformats.org/officeDocument/2006/relationships/image" Target="../media/image28.jpeg"/><Relationship Id="rId2" Type="http://schemas.openxmlformats.org/officeDocument/2006/relationships/hyperlink" Target="http://forum.relicvia.ru/uploads/monthly_03_2011/post-8687-1301063923.jpg" TargetMode="External"/><Relationship Id="rId16" Type="http://schemas.openxmlformats.org/officeDocument/2006/relationships/image" Target="../media/image23.jpeg"/><Relationship Id="rId20" Type="http://schemas.openxmlformats.org/officeDocument/2006/relationships/hyperlink" Target="http://debri-dv.ru/filedata/debri-dv/images_small/7107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11" Type="http://schemas.openxmlformats.org/officeDocument/2006/relationships/hyperlink" Target="http://www.malatyahaber.com/sites/malatyahaber.com/files/haberler/2013/06/10/universteegt.jpg" TargetMode="External"/><Relationship Id="rId24" Type="http://schemas.openxmlformats.org/officeDocument/2006/relationships/hyperlink" Target="http://dragon-cha.ru/d/375300/d/meshochek_drakon_1.jpg" TargetMode="External"/><Relationship Id="rId5" Type="http://schemas.openxmlformats.org/officeDocument/2006/relationships/image" Target="../media/image17.jpeg"/><Relationship Id="rId15" Type="http://schemas.openxmlformats.org/officeDocument/2006/relationships/hyperlink" Target="http://vgae.ru/uploads/posts/2011-03/1300084874_image021.jpg" TargetMode="External"/><Relationship Id="rId23" Type="http://schemas.openxmlformats.org/officeDocument/2006/relationships/image" Target="../media/image27.jpeg"/><Relationship Id="rId28" Type="http://schemas.openxmlformats.org/officeDocument/2006/relationships/image" Target="../media/image1.jpg"/><Relationship Id="rId10" Type="http://schemas.openxmlformats.org/officeDocument/2006/relationships/image" Target="../media/image20.jpeg"/><Relationship Id="rId19" Type="http://schemas.openxmlformats.org/officeDocument/2006/relationships/image" Target="../media/image25.jpeg"/><Relationship Id="rId4" Type="http://schemas.openxmlformats.org/officeDocument/2006/relationships/hyperlink" Target="http://ulpressa.ru/wp-content/uploads/old/600PC24.jpg" TargetMode="External"/><Relationship Id="rId9" Type="http://schemas.openxmlformats.org/officeDocument/2006/relationships/hyperlink" Target="http://www.stroi-s.ru/i/dom1.jpg" TargetMode="External"/><Relationship Id="rId14" Type="http://schemas.openxmlformats.org/officeDocument/2006/relationships/image" Target="../media/image22.jpeg"/><Relationship Id="rId22" Type="http://schemas.openxmlformats.org/officeDocument/2006/relationships/hyperlink" Target="http://img1.liveinternet.ru/images/attach/c/2/74/637/74637695_money_1400x1050.jpg" TargetMode="External"/><Relationship Id="rId27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jpg"/><Relationship Id="rId5" Type="http://schemas.openxmlformats.org/officeDocument/2006/relationships/image" Target="../media/image30.emf"/><Relationship Id="rId4" Type="http://schemas.openxmlformats.org/officeDocument/2006/relationships/oleObject" Target="../embeddings/_____Microsoft_Excel_97-20032.xls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_____Microsoft_Excel_97-2003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1.emf"/><Relationship Id="rId4" Type="http://schemas.openxmlformats.org/officeDocument/2006/relationships/oleObject" Target="../embeddings/_____Microsoft_Excel_97-20033.xls"/><Relationship Id="rId9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jpg"/><Relationship Id="rId5" Type="http://schemas.openxmlformats.org/officeDocument/2006/relationships/image" Target="../media/image33.emf"/><Relationship Id="rId4" Type="http://schemas.openxmlformats.org/officeDocument/2006/relationships/oleObject" Target="../embeddings/_____Microsoft_Excel_97-20035.xls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jpg"/><Relationship Id="rId5" Type="http://schemas.openxmlformats.org/officeDocument/2006/relationships/image" Target="../media/image34.emf"/><Relationship Id="rId4" Type="http://schemas.openxmlformats.org/officeDocument/2006/relationships/oleObject" Target="../embeddings/_____Microsoft_Excel_97-20036.xls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image" Target="../media/image41.png"/><Relationship Id="rId18" Type="http://schemas.openxmlformats.org/officeDocument/2006/relationships/image" Target="../media/image46.jpeg"/><Relationship Id="rId3" Type="http://schemas.openxmlformats.org/officeDocument/2006/relationships/diagramLayout" Target="../diagrams/layout2.xml"/><Relationship Id="rId21" Type="http://schemas.openxmlformats.org/officeDocument/2006/relationships/image" Target="../media/image48.jpeg"/><Relationship Id="rId7" Type="http://schemas.openxmlformats.org/officeDocument/2006/relationships/image" Target="../media/image35.jpeg"/><Relationship Id="rId12" Type="http://schemas.openxmlformats.org/officeDocument/2006/relationships/image" Target="../media/image40.png"/><Relationship Id="rId17" Type="http://schemas.openxmlformats.org/officeDocument/2006/relationships/image" Target="../media/image45.jpeg"/><Relationship Id="rId2" Type="http://schemas.openxmlformats.org/officeDocument/2006/relationships/diagramData" Target="../diagrams/data2.xml"/><Relationship Id="rId16" Type="http://schemas.openxmlformats.org/officeDocument/2006/relationships/image" Target="../media/image44.jpeg"/><Relationship Id="rId20" Type="http://schemas.openxmlformats.org/officeDocument/2006/relationships/image" Target="../media/image47.jp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image" Target="../media/image39.jpeg"/><Relationship Id="rId5" Type="http://schemas.openxmlformats.org/officeDocument/2006/relationships/diagramColors" Target="../diagrams/colors2.xml"/><Relationship Id="rId15" Type="http://schemas.openxmlformats.org/officeDocument/2006/relationships/image" Target="../media/image43.jpeg"/><Relationship Id="rId10" Type="http://schemas.openxmlformats.org/officeDocument/2006/relationships/image" Target="../media/image38.jpeg"/><Relationship Id="rId19" Type="http://schemas.openxmlformats.org/officeDocument/2006/relationships/image" Target="../media/image1.jp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37.jpeg"/><Relationship Id="rId1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g"/><Relationship Id="rId4" Type="http://schemas.openxmlformats.org/officeDocument/2006/relationships/chart" Target="../charts/char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60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12" Type="http://schemas.openxmlformats.org/officeDocument/2006/relationships/image" Target="../media/image59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11" Type="http://schemas.openxmlformats.org/officeDocument/2006/relationships/image" Target="../media/image58.jpeg"/><Relationship Id="rId5" Type="http://schemas.openxmlformats.org/officeDocument/2006/relationships/image" Target="../media/image52.pn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Relationship Id="rId14" Type="http://schemas.openxmlformats.org/officeDocument/2006/relationships/image" Target="../media/image1.jp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g"/><Relationship Id="rId4" Type="http://schemas.openxmlformats.org/officeDocument/2006/relationships/image" Target="../media/image63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mailto:fo06derg@saratov.gov.ru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7500">
              <a:schemeClr val="tx2">
                <a:lumMod val="40000"/>
                <a:lumOff val="60000"/>
              </a:schemeClr>
            </a:gs>
            <a:gs pos="18000">
              <a:srgbClr val="00B0F0"/>
            </a:gs>
            <a:gs pos="87000">
              <a:schemeClr val="accent1">
                <a:tint val="23500"/>
                <a:satMod val="16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F83606-17A0-4843-B4AF-0D2C8E6CC1A9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59632" y="1124744"/>
            <a:ext cx="6768752" cy="452431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ГРАЖДАН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итогам исполнения </a:t>
            </a:r>
            <a:r>
              <a:rPr lang="ru-RU" sz="3600" b="1" dirty="0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3600" b="1" dirty="0" err="1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3600" b="1" dirty="0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муниципального района Саратовской области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2015 </a:t>
            </a:r>
            <a:r>
              <a:rPr lang="ru-RU" sz="3600" b="1" dirty="0">
                <a:ln w="11430"/>
                <a:solidFill>
                  <a:schemeClr val="accent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269123"/>
            <a:ext cx="586047" cy="748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7504" y="116632"/>
            <a:ext cx="9036496" cy="66247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</a:rPr>
              <a:t>           </a:t>
            </a:r>
            <a:br>
              <a:rPr lang="ru-RU" sz="1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        </a:t>
            </a:r>
            <a:r>
              <a:rPr lang="ru-RU" sz="2800" b="1" dirty="0" smtClean="0">
                <a:solidFill>
                  <a:srgbClr val="7030A0"/>
                </a:solidFill>
              </a:rPr>
              <a:t>Местный бюджет  </a:t>
            </a:r>
            <a:r>
              <a:rPr lang="ru-RU" sz="2800" b="1" dirty="0" err="1" smtClean="0">
                <a:solidFill>
                  <a:srgbClr val="7030A0"/>
                </a:solidFill>
              </a:rPr>
              <a:t>Дергачевского</a:t>
            </a:r>
            <a:r>
              <a:rPr lang="ru-RU" sz="2800" b="1" dirty="0" smtClean="0">
                <a:solidFill>
                  <a:srgbClr val="7030A0"/>
                </a:solidFill>
              </a:rPr>
              <a:t> муниципального района формируется в соответствии с бюджетным законодательством Российской Федерации, основой которого является Бюджетный кодекс Российской Федерации.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    Бюджетный кодекс Российской Федерации определяет общие принципы бюджетного законодательства Российской Федерации, организации и функционирования бюджетной системы, основы бюджетного процесса и межбюджетных отношений, основания и виды ответственности за нарушение бюджетного законодательства.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	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7CA31-2F26-4B21-BC92-35E48816A07E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586047" cy="74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3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00000" scaled="0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Что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регулирует Бюджетный кодекс Российской Федерации?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6875" y="1268760"/>
            <a:ext cx="8569325" cy="3698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Бюджетный кодекс Российской Федерации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6875" y="1638649"/>
            <a:ext cx="1943100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Общие положения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75163" y="1638650"/>
            <a:ext cx="2184400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Часть I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II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Бюджетные процесс в  Российской Федерации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41563" y="1638650"/>
            <a:ext cx="2133600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Часть I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59562" y="1638651"/>
            <a:ext cx="2306637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Часть I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V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Бюджетные нарушения и бюджетные меры принуждения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288" y="2592758"/>
            <a:ext cx="1946275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Структура бюджетного законодательства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975" y="2592756"/>
            <a:ext cx="2193925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Структура бюджетной системы Российской Федерации и бюджетной классификации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64051" y="2592758"/>
            <a:ext cx="2195512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Стадии бюджетного процесса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69088" y="2592758"/>
            <a:ext cx="2297112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Бюджетные нарушения и их виды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288" y="3546865"/>
            <a:ext cx="1946275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Общие понятия и термины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41563" y="3546866"/>
            <a:ext cx="2192337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Принципы бюджетной системы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64050" y="3546865"/>
            <a:ext cx="2205038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Полномочия участников бюджетного процесса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59562" y="3546865"/>
            <a:ext cx="2305051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Бюджетные меры принуждения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6875" y="4070086"/>
            <a:ext cx="1943100" cy="20313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Разграничение бюджетных полномочий Российской Федерации, субъектов Российской Федерации и муниципальных образований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39975" y="4070085"/>
            <a:ext cx="2124075" cy="20313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Основные положения о доходах и расходах бюджетов, государственном (муниципальном) долге, межбюджетных трансфертов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75162" y="4070086"/>
            <a:ext cx="2193925" cy="20313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Основы государственного финансового контроля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59562" y="4070086"/>
            <a:ext cx="2305051" cy="20313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8604250" y="6381750"/>
            <a:ext cx="369888" cy="365125"/>
          </a:xfrm>
        </p:spPr>
        <p:txBody>
          <a:bodyPr/>
          <a:lstStyle/>
          <a:p>
            <a:pPr>
              <a:defRPr/>
            </a:pPr>
            <a:fld id="{DCA9C1F7-F882-4DA9-8547-99D812C273E7}" type="slidenum">
              <a:rPr lang="ru-RU"/>
              <a:pPr>
                <a:defRPr/>
              </a:pPr>
              <a:t>11</a:t>
            </a:fld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51" y="154363"/>
            <a:ext cx="586047" cy="74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54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5008" y="105378"/>
            <a:ext cx="8821488" cy="66247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r>
              <a:rPr lang="ru-RU" sz="1800" b="1" cap="all" dirty="0" smtClean="0">
                <a:solidFill>
                  <a:srgbClr val="8064A2">
                    <a:lumMod val="75000"/>
                  </a:srgbClr>
                </a:solidFill>
              </a:rPr>
              <a:t/>
            </a:r>
            <a:br>
              <a:rPr lang="ru-RU" sz="1800" b="1" cap="all" dirty="0" smtClean="0">
                <a:solidFill>
                  <a:srgbClr val="8064A2">
                    <a:lumMod val="75000"/>
                  </a:srgbClr>
                </a:solidFill>
              </a:rPr>
            </a:br>
            <a:r>
              <a:rPr lang="ru-RU" sz="1800" b="1" cap="all" dirty="0" smtClean="0">
                <a:solidFill>
                  <a:srgbClr val="7030A0"/>
                </a:solidFill>
              </a:rPr>
              <a:t>Решение </a:t>
            </a:r>
            <a:r>
              <a:rPr lang="ru-RU" sz="1800" b="1" cap="all" dirty="0">
                <a:solidFill>
                  <a:srgbClr val="7030A0"/>
                </a:solidFill>
              </a:rPr>
              <a:t>Собрания </a:t>
            </a:r>
            <a:r>
              <a:rPr lang="ru-RU" sz="1800" b="1" cap="all" dirty="0" err="1" smtClean="0">
                <a:solidFill>
                  <a:srgbClr val="7030A0"/>
                </a:solidFill>
              </a:rPr>
              <a:t>Дергачевского</a:t>
            </a:r>
            <a:r>
              <a:rPr lang="ru-RU" sz="1800" b="1" cap="all" dirty="0" smtClean="0">
                <a:solidFill>
                  <a:srgbClr val="7030A0"/>
                </a:solidFill>
              </a:rPr>
              <a:t> </a:t>
            </a:r>
            <a:r>
              <a:rPr lang="ru-RU" sz="1800" b="1" cap="all" dirty="0">
                <a:solidFill>
                  <a:srgbClr val="7030A0"/>
                </a:solidFill>
              </a:rPr>
              <a:t>муниципального района Саратовской области от  11.07.2013 № 188-2526  «Об утверждении Положения о бюджетном процессе в  </a:t>
            </a:r>
            <a:r>
              <a:rPr lang="ru-RU" sz="1800" b="1" cap="all" dirty="0" err="1">
                <a:solidFill>
                  <a:srgbClr val="7030A0"/>
                </a:solidFill>
              </a:rPr>
              <a:t>Дергачевском</a:t>
            </a:r>
            <a:r>
              <a:rPr lang="ru-RU" sz="1800" b="1" cap="all" dirty="0">
                <a:solidFill>
                  <a:srgbClr val="7030A0"/>
                </a:solidFill>
              </a:rPr>
              <a:t> муниципальном районе Саратовской области»   устанавливает основы организации бюджетного процесса, и определяет порядок составления и рассмотрения проектов бюджета, утверждения и исполнения бюджета, а также осуществления контроля за их исполнением на территории </a:t>
            </a:r>
            <a:r>
              <a:rPr lang="ru-RU" sz="1800" b="1" cap="all" dirty="0" err="1">
                <a:solidFill>
                  <a:srgbClr val="7030A0"/>
                </a:solidFill>
              </a:rPr>
              <a:t>Дергачевского</a:t>
            </a:r>
            <a:r>
              <a:rPr lang="ru-RU" sz="1800" b="1" cap="all" dirty="0">
                <a:solidFill>
                  <a:srgbClr val="7030A0"/>
                </a:solidFill>
              </a:rPr>
              <a:t> муниципального района.</a:t>
            </a:r>
            <a:br>
              <a:rPr lang="ru-RU" sz="1800" b="1" cap="all" dirty="0">
                <a:solidFill>
                  <a:srgbClr val="7030A0"/>
                </a:solidFill>
              </a:rPr>
            </a:br>
            <a:r>
              <a:rPr lang="ru-RU" sz="1800" b="1" cap="all" dirty="0" smtClean="0">
                <a:solidFill>
                  <a:srgbClr val="7030A0"/>
                </a:solidFill>
              </a:rPr>
              <a:t>Публичные </a:t>
            </a:r>
            <a:r>
              <a:rPr lang="ru-RU" sz="1800" b="1" cap="all" dirty="0">
                <a:solidFill>
                  <a:srgbClr val="7030A0"/>
                </a:solidFill>
              </a:rPr>
              <a:t>слушания по проекту </a:t>
            </a:r>
            <a:r>
              <a:rPr lang="ru-RU" sz="1800" b="1" cap="all" dirty="0" smtClean="0">
                <a:solidFill>
                  <a:srgbClr val="7030A0"/>
                </a:solidFill>
              </a:rPr>
              <a:t>решения  собрания </a:t>
            </a:r>
            <a:r>
              <a:rPr lang="ru-RU" sz="1800" b="1" cap="all" dirty="0" err="1" smtClean="0">
                <a:solidFill>
                  <a:srgbClr val="7030A0"/>
                </a:solidFill>
              </a:rPr>
              <a:t>Дергачевского</a:t>
            </a:r>
            <a:r>
              <a:rPr lang="ru-RU" sz="1800" b="1" cap="all" dirty="0" smtClean="0">
                <a:solidFill>
                  <a:srgbClr val="7030A0"/>
                </a:solidFill>
              </a:rPr>
              <a:t> </a:t>
            </a:r>
            <a:r>
              <a:rPr lang="ru-RU" sz="1800" b="1" cap="all" dirty="0">
                <a:solidFill>
                  <a:srgbClr val="7030A0"/>
                </a:solidFill>
              </a:rPr>
              <a:t>района о бюджете проводятся в соответствии с Решением Собрания </a:t>
            </a:r>
            <a:r>
              <a:rPr lang="ru-RU" sz="1800" b="1" cap="all" dirty="0" err="1" smtClean="0">
                <a:solidFill>
                  <a:srgbClr val="7030A0"/>
                </a:solidFill>
              </a:rPr>
              <a:t>Дергачевского</a:t>
            </a:r>
            <a:r>
              <a:rPr lang="ru-RU" sz="1800" b="1" cap="all" dirty="0" smtClean="0">
                <a:solidFill>
                  <a:srgbClr val="7030A0"/>
                </a:solidFill>
              </a:rPr>
              <a:t> </a:t>
            </a:r>
            <a:r>
              <a:rPr lang="ru-RU" sz="1800" b="1" cap="all" dirty="0">
                <a:solidFill>
                  <a:srgbClr val="7030A0"/>
                </a:solidFill>
              </a:rPr>
              <a:t>муниципального района Саратовской области “О положении о публичных </a:t>
            </a:r>
            <a:r>
              <a:rPr lang="ru-RU" sz="1800" b="1" cap="all" dirty="0" smtClean="0">
                <a:solidFill>
                  <a:srgbClr val="7030A0"/>
                </a:solidFill>
              </a:rPr>
              <a:t>слушаниях” </a:t>
            </a:r>
            <a:r>
              <a:rPr lang="ru-RU" sz="1800" b="1" cap="all" dirty="0">
                <a:solidFill>
                  <a:srgbClr val="7030A0"/>
                </a:solidFill>
              </a:rPr>
              <a:t>№188-2524 от  11.07.2013г. (в редакции решения №206-2691 от 27.10.2014г. «О внесении изменений и дополнений в Положение о публичных слушаниях в </a:t>
            </a:r>
            <a:r>
              <a:rPr lang="ru-RU" sz="1800" b="1" cap="all" dirty="0" err="1">
                <a:solidFill>
                  <a:srgbClr val="7030A0"/>
                </a:solidFill>
              </a:rPr>
              <a:t>Дергачевском</a:t>
            </a:r>
            <a:r>
              <a:rPr lang="ru-RU" sz="1800" b="1" cap="all" dirty="0">
                <a:solidFill>
                  <a:srgbClr val="7030A0"/>
                </a:solidFill>
              </a:rPr>
              <a:t>  муниципальном районе Саратовской области». </a:t>
            </a:r>
            <a:r>
              <a:rPr lang="ru-RU" sz="1800" b="1" cap="all" dirty="0" smtClean="0">
                <a:solidFill>
                  <a:srgbClr val="7030A0"/>
                </a:solidFill>
              </a:rPr>
              <a:t/>
            </a:r>
            <a:br>
              <a:rPr lang="ru-RU" sz="1800" b="1" cap="all" dirty="0" smtClean="0">
                <a:solidFill>
                  <a:srgbClr val="7030A0"/>
                </a:solidFill>
              </a:rPr>
            </a:br>
            <a:r>
              <a:rPr lang="ru-RU" sz="1800" b="1" cap="all" dirty="0" smtClean="0">
                <a:solidFill>
                  <a:srgbClr val="7030A0"/>
                </a:solidFill>
              </a:rPr>
              <a:t>Жители </a:t>
            </a:r>
            <a:r>
              <a:rPr lang="ru-RU" sz="1800" b="1" cap="all" dirty="0">
                <a:solidFill>
                  <a:srgbClr val="7030A0"/>
                </a:solidFill>
              </a:rPr>
              <a:t>имеют возможность дать предложения и замечания по проекту решения Собрания  </a:t>
            </a:r>
            <a:r>
              <a:rPr lang="ru-RU" sz="1800" b="1" cap="all" dirty="0" smtClean="0">
                <a:solidFill>
                  <a:srgbClr val="7030A0"/>
                </a:solidFill>
              </a:rPr>
              <a:t>О </a:t>
            </a:r>
            <a:r>
              <a:rPr lang="ru-RU" sz="1800" b="1" cap="all" dirty="0">
                <a:solidFill>
                  <a:srgbClr val="7030A0"/>
                </a:solidFill>
              </a:rPr>
              <a:t>местном бюджете  </a:t>
            </a:r>
            <a:r>
              <a:rPr lang="ru-RU" sz="1800" b="1" cap="all" dirty="0" err="1">
                <a:solidFill>
                  <a:srgbClr val="7030A0"/>
                </a:solidFill>
              </a:rPr>
              <a:t>Дергачевского</a:t>
            </a:r>
            <a:r>
              <a:rPr lang="ru-RU" sz="1800" b="1" cap="all" dirty="0">
                <a:solidFill>
                  <a:srgbClr val="7030A0"/>
                </a:solidFill>
              </a:rPr>
              <a:t> муниципального </a:t>
            </a:r>
            <a:r>
              <a:rPr lang="ru-RU" sz="1800" b="1" cap="all" dirty="0" smtClean="0">
                <a:solidFill>
                  <a:srgbClr val="7030A0"/>
                </a:solidFill>
              </a:rPr>
              <a:t>района. </a:t>
            </a:r>
            <a:br>
              <a:rPr lang="ru-RU" sz="1800" b="1" cap="all" dirty="0" smtClean="0">
                <a:solidFill>
                  <a:srgbClr val="7030A0"/>
                </a:solidFill>
              </a:rPr>
            </a:br>
            <a:r>
              <a:rPr lang="ru-RU" sz="1800" b="1" cap="all" dirty="0" smtClean="0">
                <a:solidFill>
                  <a:srgbClr val="7030A0"/>
                </a:solidFill>
              </a:rPr>
              <a:t>Формы </a:t>
            </a:r>
            <a:r>
              <a:rPr lang="ru-RU" sz="1800" b="1" cap="all" dirty="0">
                <a:solidFill>
                  <a:srgbClr val="7030A0"/>
                </a:solidFill>
              </a:rPr>
              <a:t>проведения публичных слушаний предполагает письменное </a:t>
            </a:r>
            <a:r>
              <a:rPr lang="ru-RU" sz="1800" b="1" cap="all" dirty="0" smtClean="0">
                <a:solidFill>
                  <a:srgbClr val="7030A0"/>
                </a:solidFill>
              </a:rPr>
              <a:t>обращение, </a:t>
            </a:r>
            <a:r>
              <a:rPr lang="ru-RU" sz="1800" b="1" cap="all" dirty="0">
                <a:solidFill>
                  <a:srgbClr val="7030A0"/>
                </a:solidFill>
              </a:rPr>
              <a:t>общественное обсуждение на встречах с представителями законодательной и исполнительной власти  </a:t>
            </a:r>
            <a:r>
              <a:rPr lang="ru-RU" sz="1800" b="1" cap="all" dirty="0" err="1">
                <a:solidFill>
                  <a:srgbClr val="7030A0"/>
                </a:solidFill>
              </a:rPr>
              <a:t>Дергачевского</a:t>
            </a:r>
            <a:r>
              <a:rPr lang="ru-RU" sz="1800" b="1" cap="all" dirty="0">
                <a:solidFill>
                  <a:srgbClr val="7030A0"/>
                </a:solidFill>
              </a:rPr>
              <a:t> муниципального района.</a:t>
            </a:r>
            <a:r>
              <a:rPr lang="ru-RU" sz="1800" b="1" cap="all" dirty="0">
                <a:solidFill>
                  <a:srgbClr val="8064A2">
                    <a:lumMod val="75000"/>
                  </a:srgbClr>
                </a:solidFill>
              </a:rPr>
              <a:t/>
            </a:r>
            <a:br>
              <a:rPr lang="ru-RU" sz="1800" b="1" cap="all" dirty="0">
                <a:solidFill>
                  <a:srgbClr val="8064A2">
                    <a:lumMod val="75000"/>
                  </a:srgbClr>
                </a:solidFill>
              </a:rPr>
            </a:br>
            <a:endParaRPr lang="ru-RU" sz="1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660232" y="6364989"/>
            <a:ext cx="2133600" cy="365125"/>
          </a:xfrm>
        </p:spPr>
        <p:txBody>
          <a:bodyPr/>
          <a:lstStyle/>
          <a:p>
            <a:pPr>
              <a:defRPr/>
            </a:pPr>
            <a:fld id="{C3D7CA31-2F26-4B21-BC92-35E48816A07E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08" y="105378"/>
            <a:ext cx="586047" cy="74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9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61648" cy="633670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Общая характеристика </a:t>
            </a:r>
            <a:r>
              <a:rPr lang="ru-RU" sz="28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Площадь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– 4,5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тыс.кв.км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Это самый большой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площади административный район области. В состав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 входят муниципальные образования, определенные Законом Саратовской области «О муниципальных образованиях, входящих в состав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района»:</a:t>
            </a:r>
            <a:b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со статусом городского поселения –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Дергачевское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муниципальное образование;</a:t>
            </a:r>
            <a:b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 статусом сельского поселения –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Верхазовское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Восточное, 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Демьсское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Жадовское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Зерновское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Камышевское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Мирное, Октябрьское,  Орошаемое, Петропавловское, </a:t>
            </a:r>
            <a:r>
              <a:rPr lang="ru-RU" sz="22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Сафаровское</a:t>
            </a: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Советское муниципальные образования.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Численность населения </a:t>
            </a:r>
            <a:r>
              <a:rPr lang="ru-RU" sz="22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муниципального 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2015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составляет 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19433  чел.</a:t>
            </a:r>
            <a:b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7CA31-2F26-4B21-BC92-35E48816A07E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586047" cy="74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7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8072494" cy="928670"/>
          </a:xfrm>
          <a:gradFill flip="none" rotWithShape="1">
            <a:gsLst>
              <a:gs pos="50000">
                <a:schemeClr val="accent6">
                  <a:lumMod val="20000"/>
                  <a:lumOff val="80000"/>
                  <a:alpha val="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Основные задачи бюджетной  и налоговой политики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на 2015 – 2017 годы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676456" y="6381328"/>
            <a:ext cx="370384" cy="365125"/>
          </a:xfrm>
        </p:spPr>
        <p:txBody>
          <a:bodyPr/>
          <a:lstStyle/>
          <a:p>
            <a:fld id="{4E726091-3E18-46B4-B884-D75B8CF1B090}" type="slidenum">
              <a:rPr lang="ru-RU" b="1" smtClean="0"/>
              <a:pPr/>
              <a:t>14</a:t>
            </a:fld>
            <a:endParaRPr lang="ru-RU" b="1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610" y="0"/>
            <a:ext cx="691410" cy="8826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57752" y="928670"/>
            <a:ext cx="4143404" cy="2500330"/>
          </a:xfrm>
          <a:prstGeom prst="rect">
            <a:avLst/>
          </a:prstGeom>
          <a:blipFill dpi="0" rotWithShape="1">
            <a:blip r:embed="rId4" cstate="print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429000"/>
            <a:ext cx="4643470" cy="2928958"/>
          </a:xfrm>
          <a:prstGeom prst="rect">
            <a:avLst/>
          </a:prstGeom>
          <a:blipFill dpi="0" rotWithShape="1">
            <a:blip r:embed="rId5" cstate="print">
              <a:alphaModFix amt="8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29190" y="3573016"/>
            <a:ext cx="4071966" cy="1224136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обеспечение сбалансированности и устойчивости бюджета в условиях ограниченности финансовых ресурсов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29190" y="4893478"/>
            <a:ext cx="4071966" cy="695761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последовательное сокращение бюджетного дефицита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928670"/>
            <a:ext cx="4500594" cy="107157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обеспечение бюджетной устойчивости, получение необходимого объема бюджетных доходов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2143116"/>
            <a:ext cx="4500594" cy="107157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поддержка предпринимательской и инвестиционной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активности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29190" y="5733256"/>
            <a:ext cx="4071966" cy="79208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проведение дальнейшей оптимизации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бюджетных расходов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3429000"/>
            <a:ext cx="4643468" cy="29289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2" y="928670"/>
            <a:ext cx="4143404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chemeClr val="accent5">
                <a:lumMod val="20000"/>
                <a:lumOff val="80000"/>
              </a:schemeClr>
            </a:gs>
            <a:gs pos="100000">
              <a:srgbClr val="FFEBFA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Прямоугольник 4"/>
          <p:cNvSpPr>
            <a:spLocks noChangeArrowheads="1"/>
          </p:cNvSpPr>
          <p:nvPr/>
        </p:nvSpPr>
        <p:spPr bwMode="auto">
          <a:xfrm>
            <a:off x="683568" y="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800" dirty="0">
              <a:solidFill>
                <a:srgbClr val="C326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544616"/>
          </a:xfrm>
        </p:spPr>
        <p:txBody>
          <a:bodyPr/>
          <a:lstStyle/>
          <a:p>
            <a:pPr algn="l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1.В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2015 году предприятия района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отгрузили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товаров собственного производства,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выполнили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 и услуг собственными силами на сумму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92,2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руб. или 109,4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плановых показателей 2015 года и 141,8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% от уровня 2014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года.</a:t>
            </a:r>
            <a:r>
              <a:rPr lang="en-US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2.Объем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валовой продукции сельского хозяйства в 2015 году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 2 210,0 </a:t>
            </a:r>
            <a:r>
              <a:rPr lang="ru-RU" sz="2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или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64,4%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плановых показателей 2015 года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 75,9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% уровня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2014 года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3.Средняя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заработная плата, начисленная работникам организаций района в 2015 году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составила 14 412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руб., что на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2,9 % меньше плановых показателей 2015 года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на 1,1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% больше уровня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года.</a:t>
            </a:r>
            <a:b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F8AE-CDA2-4A19-82CE-F27F7CD9712B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498689" name="Rectangle 1"/>
          <p:cNvSpPr>
            <a:spLocks noChangeArrowheads="1"/>
          </p:cNvSpPr>
          <p:nvPr/>
        </p:nvSpPr>
        <p:spPr bwMode="auto">
          <a:xfrm>
            <a:off x="971600" y="128763"/>
            <a:ext cx="817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показатели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социально-экономического развития </a:t>
            </a:r>
            <a:r>
              <a:rPr lang="en-US" sz="24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</a:t>
            </a:r>
            <a:r>
              <a:rPr lang="en-US" sz="24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год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53" y="261610"/>
            <a:ext cx="586047" cy="748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09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167586"/>
          </a:xfrm>
        </p:spPr>
        <p:txBody>
          <a:bodyPr/>
          <a:lstStyle/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Планирование доходов консолидированного бюджета района осуществлялось на основе положений Бюджетного кодекса Российской Федерации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Основных направлений 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бюджетной и налоговой 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политики </a:t>
            </a:r>
            <a:r>
              <a:rPr lang="ru-RU" sz="2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Саратовской 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области на 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2015 год и плановый период 2016 и 2017 годов, 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Планом 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мероприятий по поступлению доходов и изысканию дополнительных доходов в бюджет </a:t>
            </a:r>
            <a:r>
              <a:rPr lang="ru-RU" sz="26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муниципального 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согласно 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распоряжения «О 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разработке проекта среднесрочного 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финансового 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плана района на 2015-2017 годы 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проекта решения 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бюджете </a:t>
            </a:r>
            <a:r>
              <a:rPr lang="ru-RU" sz="26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района  на 2015 год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600" dirty="0" smtClean="0"/>
          </a:p>
        </p:txBody>
      </p:sp>
      <p:sp>
        <p:nvSpPr>
          <p:cNvPr id="427010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08043A-C123-4D87-B660-E90EE709996C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>
              <a:solidFill>
                <a:srgbClr val="898989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0648"/>
            <a:ext cx="586047" cy="748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00000" scaled="0"/>
          </a:gra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75688" y="6492875"/>
            <a:ext cx="371475" cy="3651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51202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727200" y="1341438"/>
            <a:ext cx="5400675" cy="127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276725" y="132873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27875" y="1357313"/>
            <a:ext cx="0" cy="37623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727200" y="1338263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33550"/>
            <a:ext cx="2468562" cy="3079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8633" y="1530678"/>
            <a:ext cx="2970212" cy="3079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940425" y="1733550"/>
            <a:ext cx="2771775" cy="5857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40425" y="2319338"/>
            <a:ext cx="2771775" cy="42780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других бюджетов (межбюджетные трансферты), организаций, граждан (кроме налоговых и неналоговых доходов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), например: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отации;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убсидии;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убвенции;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ные межбюджетные трансферты;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безвозмездные поступления.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8633" y="1824832"/>
            <a:ext cx="2970212" cy="501675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других пошлин и сборов, установленных законодательством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Российской Федерации,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 использования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муниципального имущества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плата за негативное воздействие на окружающую среду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оходы от оказания платных услуг (работ);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оходы от реализации муниципального имущества;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штрафы за нарушение законодательства о налогах и сборах;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рочие неналоговые доходы.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5152" y="2041525"/>
            <a:ext cx="2452797" cy="45243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кцизы;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налог на вмененный доход;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осударственная пошлина.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53" y="188640"/>
            <a:ext cx="586047" cy="748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64977" y="3673026"/>
            <a:ext cx="3260323" cy="202667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 -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ВАННЫЙ МУНИЦИПАЛЬ-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НЫЙ БЮДЖЕТ</a:t>
            </a:r>
          </a:p>
        </p:txBody>
      </p:sp>
      <p:sp>
        <p:nvSpPr>
          <p:cNvPr id="31760" name="AutoShape 19"/>
          <p:cNvSpPr>
            <a:spLocks noChangeArrowheads="1"/>
          </p:cNvSpPr>
          <p:nvPr/>
        </p:nvSpPr>
        <p:spPr bwMode="auto">
          <a:xfrm>
            <a:off x="5508625" y="3213100"/>
            <a:ext cx="2735263" cy="14414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Бюджет</a:t>
            </a:r>
          </a:p>
          <a:p>
            <a:pPr eaLnBrk="1" hangingPunct="1">
              <a:defRPr/>
            </a:pP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муниципального</a:t>
            </a:r>
          </a:p>
          <a:p>
            <a:pPr eaLnBrk="1" hangingPunct="1">
              <a:defRPr/>
            </a:pP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района</a:t>
            </a:r>
            <a:endParaRPr lang="ru-RU" dirty="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5508625" y="5229225"/>
            <a:ext cx="2663825" cy="14668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Бюджеты сельских</a:t>
            </a:r>
          </a:p>
          <a:p>
            <a:pPr eaLnBrk="1" hangingPunct="1">
              <a:defRPr/>
            </a:pP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b="1" dirty="0" smtClean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(12) </a:t>
            </a: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городского</a:t>
            </a:r>
          </a:p>
          <a:p>
            <a:pPr eaLnBrk="1" hangingPunct="1">
              <a:defRPr/>
            </a:pPr>
            <a:r>
              <a:rPr lang="ru-RU" b="1" dirty="0">
                <a:solidFill>
                  <a:srgbClr val="25406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(1) поселений</a:t>
            </a:r>
            <a:endParaRPr lang="ru-RU" dirty="0">
              <a:solidFill>
                <a:srgbClr val="25406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1484313"/>
            <a:ext cx="9144000" cy="1052512"/>
          </a:xfrm>
          <a:prstGeom prst="rect">
            <a:avLst/>
          </a:prstGeom>
          <a:solidFill>
            <a:srgbClr val="7030A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Бюджетная </a:t>
            </a: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3400" b="1" i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8" name="Line 7"/>
          <p:cNvSpPr>
            <a:spLocks noChangeShapeType="1"/>
          </p:cNvSpPr>
          <p:nvPr/>
        </p:nvSpPr>
        <p:spPr bwMode="auto">
          <a:xfrm flipH="1">
            <a:off x="4572000" y="371633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9" name="Line 8"/>
          <p:cNvSpPr>
            <a:spLocks noChangeShapeType="1"/>
          </p:cNvSpPr>
          <p:nvPr/>
        </p:nvSpPr>
        <p:spPr bwMode="auto">
          <a:xfrm flipH="1">
            <a:off x="4572000" y="623728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0" name="Line 9"/>
          <p:cNvSpPr>
            <a:spLocks noChangeShapeType="1"/>
          </p:cNvSpPr>
          <p:nvPr/>
        </p:nvSpPr>
        <p:spPr bwMode="auto">
          <a:xfrm>
            <a:off x="4572000" y="3716338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1" name="Line 10"/>
          <p:cNvSpPr>
            <a:spLocks noChangeShapeType="1"/>
          </p:cNvSpPr>
          <p:nvPr/>
        </p:nvSpPr>
        <p:spPr bwMode="auto">
          <a:xfrm>
            <a:off x="3851275" y="4724400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146" y="163513"/>
            <a:ext cx="701357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479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      Основные параметры консолидированного                 бюджета </a:t>
            </a:r>
            <a:r>
              <a:rPr lang="ru-RU" sz="2000" b="1" i="1" dirty="0" err="1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Дергачевского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 муниципального района </a:t>
            </a:r>
            <a:b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за 2014-2015 года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1428730"/>
              </p:ext>
            </p:extLst>
          </p:nvPr>
        </p:nvGraphicFramePr>
        <p:xfrm>
          <a:off x="457200" y="1916832"/>
          <a:ext cx="8229600" cy="4176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8783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Показатели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2014 г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2015 г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Темп роста, %</a:t>
                      </a:r>
                    </a:p>
                  </a:txBody>
                  <a:tcPr anchor="ctr" horzOverflow="overflow"/>
                </a:tc>
              </a:tr>
              <a:tr h="88783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Доходы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349  296,1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326  457,6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93,5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</a:tr>
              <a:tr h="88783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Расходы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368  236,6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338  887,4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92,0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</a:tr>
              <a:tr h="1512966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Дефицит (-) /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Профицит (+)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-18  940,5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-12  429,8</a:t>
                      </a: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7CA31-2F26-4B21-BC92-35E48816A07E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138063" y="1412776"/>
            <a:ext cx="1369798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Тыс. рублей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586047" cy="74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19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chemeClr val="accent5">
                <a:lumMod val="20000"/>
                <a:lumOff val="80000"/>
              </a:schemeClr>
            </a:gs>
            <a:gs pos="100000">
              <a:srgbClr val="FFEBFA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Прямоугольник 4"/>
          <p:cNvSpPr>
            <a:spLocks noChangeArrowheads="1"/>
          </p:cNvSpPr>
          <p:nvPr/>
        </p:nvSpPr>
        <p:spPr bwMode="auto">
          <a:xfrm>
            <a:off x="596900" y="404664"/>
            <a:ext cx="806608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dirty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      «Бюджет для граждан» </a:t>
            </a:r>
            <a:r>
              <a:rPr lang="ru-RU" sz="2800" dirty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познакомит вас с </a:t>
            </a:r>
            <a:r>
              <a:rPr lang="ru-RU" sz="2800" dirty="0" smtClean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параметрами исполнения бюджета </a:t>
            </a:r>
            <a:r>
              <a:rPr lang="ru-RU" sz="2800" dirty="0" err="1" smtClean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800" dirty="0" smtClean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</a:t>
            </a:r>
            <a:r>
              <a:rPr lang="ru-RU" sz="2800" dirty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dirty="0" smtClean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sz="2800" dirty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год. </a:t>
            </a:r>
          </a:p>
          <a:p>
            <a:pPr algn="just"/>
            <a:r>
              <a:rPr lang="ru-RU" sz="2800" dirty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гражданским служащим, так и педагогам, врачам, пенсионерам, студентам, молодым семьям и другим категориям населения, так как </a:t>
            </a:r>
            <a:r>
              <a:rPr lang="ru-RU" sz="2800" dirty="0" smtClean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бюджет района </a:t>
            </a:r>
            <a:r>
              <a:rPr lang="ru-RU" sz="2800" dirty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затрагивает интересы каждого жителя </a:t>
            </a:r>
            <a:r>
              <a:rPr lang="ru-RU" sz="2800" dirty="0" err="1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800" dirty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района.  В доступной и понятной форме для граждан показаны основные показатели исполнения </a:t>
            </a:r>
            <a:r>
              <a:rPr lang="ru-RU" sz="2800" dirty="0" smtClean="0">
                <a:solidFill>
                  <a:srgbClr val="C3260C"/>
                </a:solidFill>
                <a:latin typeface="Times New Roman" pitchFamily="18" charset="0"/>
                <a:cs typeface="Times New Roman" pitchFamily="18" charset="0"/>
              </a:rPr>
              <a:t>бюджета района. </a:t>
            </a:r>
            <a:endParaRPr lang="ru-RU" sz="2800" dirty="0">
              <a:solidFill>
                <a:srgbClr val="C3260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F8AE-CDA2-4A19-82CE-F27F7CD9712B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76" y="260648"/>
            <a:ext cx="586047" cy="748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     Основные параметры бюджета </a:t>
            </a:r>
            <a:r>
              <a:rPr lang="ru-RU" sz="2000" b="1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Дергачевского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муниципального района за 2014-2015 года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3580397"/>
              </p:ext>
            </p:extLst>
          </p:nvPr>
        </p:nvGraphicFramePr>
        <p:xfrm>
          <a:off x="457200" y="1916832"/>
          <a:ext cx="8229600" cy="4176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8783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Показатели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2014 г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2015 г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Темп роста, %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</a:tr>
              <a:tr h="88783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Доходы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334  046,0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310  043,1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93,8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</a:tr>
              <a:tr h="88783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Расходы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351  090,6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323  107,7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92,0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</a:tr>
              <a:tr h="1512966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Дефицит (-) /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Профицит (+)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-17  044,6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-13  064,6</a:t>
                      </a: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7CA31-2F26-4B21-BC92-35E48816A07E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138063" y="1412776"/>
            <a:ext cx="136979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Тыс. рублей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586047" cy="74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0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976" y="3489109"/>
            <a:ext cx="586047" cy="748145"/>
          </a:xfrm>
        </p:spPr>
      </p:pic>
      <p:graphicFrame>
        <p:nvGraphicFramePr>
          <p:cNvPr id="4" name="Диаграмм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26823"/>
              </p:ext>
            </p:extLst>
          </p:nvPr>
        </p:nvGraphicFramePr>
        <p:xfrm>
          <a:off x="0" y="0"/>
          <a:ext cx="9216422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5263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4632230"/>
              </p:ext>
            </p:extLst>
          </p:nvPr>
        </p:nvGraphicFramePr>
        <p:xfrm>
          <a:off x="0" y="0"/>
          <a:ext cx="9144000" cy="688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2319" name="Лист" r:id="rId4" imgW="8544052" imgH="6210300" progId="Excel.Sheet.8">
                  <p:embed/>
                </p:oleObj>
              </mc:Choice>
              <mc:Fallback>
                <p:oleObj name="Лист" r:id="rId4" imgW="8544052" imgH="621030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89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2844" y="785794"/>
            <a:ext cx="714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000" dirty="0" err="1" smtClean="0">
                <a:solidFill>
                  <a:prstClr val="black"/>
                </a:solidFill>
                <a:latin typeface="Calibri"/>
              </a:rPr>
              <a:t>тыс.руб</a:t>
            </a:r>
            <a:r>
              <a:rPr lang="ru-RU" sz="1000" dirty="0" smtClean="0">
                <a:solidFill>
                  <a:prstClr val="black"/>
                </a:solidFill>
                <a:latin typeface="Calibri"/>
              </a:rPr>
              <a:t>.</a:t>
            </a:r>
            <a:endParaRPr lang="ru-RU" sz="1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3996" y="116632"/>
            <a:ext cx="579103" cy="73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676456" y="648866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5" name="TextBox 3"/>
          <p:cNvSpPr txBox="1">
            <a:spLocks noChangeArrowheads="1"/>
          </p:cNvSpPr>
          <p:nvPr/>
        </p:nvSpPr>
        <p:spPr bwMode="auto">
          <a:xfrm>
            <a:off x="1" y="0"/>
            <a:ext cx="9144000" cy="707886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800000" scaled="0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МЕЖБЮДЖЕТНЫЕ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ТРАНСФЕРТЫ – ОСНОВНОЙ ВИД БЕЗВОЗМЕЗДНЫХ ПЕРЕЧИСЛЕНИЙ</a:t>
            </a:r>
          </a:p>
        </p:txBody>
      </p:sp>
      <p:sp>
        <p:nvSpPr>
          <p:cNvPr id="431106" name="TextBox 4"/>
          <p:cNvSpPr txBox="1">
            <a:spLocks noChangeArrowheads="1"/>
          </p:cNvSpPr>
          <p:nvPr/>
        </p:nvSpPr>
        <p:spPr bwMode="auto">
          <a:xfrm>
            <a:off x="323850" y="939800"/>
            <a:ext cx="8496300" cy="70802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Межбюджетные трансферты – денежные средства, перечисляемые из одного бюджета бюджетной системы Российской Федерации другому</a:t>
            </a:r>
          </a:p>
        </p:txBody>
      </p:sp>
      <p:sp>
        <p:nvSpPr>
          <p:cNvPr id="431107" name="TextBox 5"/>
          <p:cNvSpPr txBox="1">
            <a:spLocks noChangeArrowheads="1"/>
          </p:cNvSpPr>
          <p:nvPr/>
        </p:nvSpPr>
        <p:spPr bwMode="auto">
          <a:xfrm>
            <a:off x="250825" y="1803400"/>
            <a:ext cx="23764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</p:txBody>
      </p:sp>
      <p:sp>
        <p:nvSpPr>
          <p:cNvPr id="431108" name="TextBox 6"/>
          <p:cNvSpPr txBox="1">
            <a:spLocks noChangeArrowheads="1"/>
          </p:cNvSpPr>
          <p:nvPr/>
        </p:nvSpPr>
        <p:spPr bwMode="auto">
          <a:xfrm>
            <a:off x="3743325" y="1924050"/>
            <a:ext cx="1657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Определение</a:t>
            </a:r>
          </a:p>
        </p:txBody>
      </p:sp>
      <p:sp>
        <p:nvSpPr>
          <p:cNvPr id="431109" name="TextBox 7"/>
          <p:cNvSpPr txBox="1">
            <a:spLocks noChangeArrowheads="1"/>
          </p:cNvSpPr>
          <p:nvPr/>
        </p:nvSpPr>
        <p:spPr bwMode="auto">
          <a:xfrm>
            <a:off x="6372225" y="1803400"/>
            <a:ext cx="2232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>
                <a:latin typeface="Times New Roman" pitchFamily="18" charset="0"/>
                <a:cs typeface="Times New Roman" pitchFamily="18" charset="0"/>
              </a:rPr>
              <a:t>Аналогия в семейном бюджете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8125" y="2454275"/>
            <a:ext cx="2830513" cy="13239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Дотации (от лат. «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Dotation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»)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дар, пожертвование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350" y="3779838"/>
            <a:ext cx="2808288" cy="15700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Субвенции (от лат. «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Subvenire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»)- приходить на помощь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288" y="5362575"/>
            <a:ext cx="2792412" cy="1323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Субсидии (от лат. «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») - поддержка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113" y="2449513"/>
            <a:ext cx="2992437" cy="13239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Предоставляются без определения конкретной цели их использования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27363" y="3779838"/>
            <a:ext cx="3024187" cy="15700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другим публично-правовым образованиям полномочий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2763" y="5354638"/>
            <a:ext cx="3059112" cy="1323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Предоставляются на условиях долевого софинансирования расходов других бюджетов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51550" y="2446338"/>
            <a:ext cx="2790825" cy="13223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даете своему ребенку карманные деньги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51550" y="3768725"/>
            <a:ext cx="2781300" cy="15081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даете своему ребенку деньги и посылаете его в магазин купить продукты (по списку)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76950" y="5354638"/>
            <a:ext cx="2743200" cy="1323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«добавляете» денег для того, чтобы ребенок купил себе новый телефон (а остальные он накопил сам</a:t>
            </a:r>
            <a:r>
              <a:rPr lang="ru-RU" sz="1600" dirty="0">
                <a:latin typeface="+mn-lt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</a:rPr>
              <a:t> 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8774113" y="6492875"/>
            <a:ext cx="369887" cy="365125"/>
          </a:xfrm>
        </p:spPr>
        <p:txBody>
          <a:bodyPr/>
          <a:lstStyle/>
          <a:p>
            <a:pPr>
              <a:defRPr/>
            </a:pPr>
            <a:fld id="{5E26C584-1218-41BD-961B-A4144921C44F}" type="slidenum">
              <a:rPr lang="ru-RU"/>
              <a:pPr>
                <a:defRPr/>
              </a:pPr>
              <a:t>23</a:t>
            </a:fld>
            <a:endParaRPr lang="ru-RU" dirty="0"/>
          </a:p>
        </p:txBody>
      </p:sp>
      <p:pic>
        <p:nvPicPr>
          <p:cNvPr id="19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130" y="0"/>
            <a:ext cx="710347" cy="90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1650" y="419235"/>
            <a:ext cx="601663" cy="76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52" name="Rectangle 2"/>
          <p:cNvSpPr>
            <a:spLocks noChangeArrowheads="1"/>
          </p:cNvSpPr>
          <p:nvPr/>
        </p:nvSpPr>
        <p:spPr bwMode="auto">
          <a:xfrm>
            <a:off x="1214438" y="419235"/>
            <a:ext cx="75247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i="1" dirty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СТРУКТУРА БЕЗВОЗМЕЗДНЫХ ПОСТУПЛЕНИЙ </a:t>
            </a:r>
          </a:p>
          <a:p>
            <a:pPr algn="ctr">
              <a:defRPr/>
            </a:pPr>
            <a:r>
              <a:rPr lang="ru-RU" sz="2000" b="1" i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КОНСОЛИДИРОВАННОГО  БЮДЖЕТА РАЙОНА</a:t>
            </a:r>
            <a:endParaRPr lang="ru-RU" sz="2000" b="1" i="1" dirty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i="1" dirty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НА </a:t>
            </a:r>
            <a:r>
              <a:rPr lang="ru-RU" sz="2000" b="1" i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2014-2015 ГОДЫ</a:t>
            </a:r>
            <a:endParaRPr lang="ru-RU" sz="2000" b="1" i="1" dirty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4614863" y="2967038"/>
            <a:ext cx="0" cy="2376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173" name="Группа 43"/>
          <p:cNvGrpSpPr>
            <a:grpSpLocks/>
          </p:cNvGrpSpPr>
          <p:nvPr/>
        </p:nvGrpSpPr>
        <p:grpSpPr bwMode="auto">
          <a:xfrm>
            <a:off x="2440781" y="1778792"/>
            <a:ext cx="4275827" cy="1038227"/>
            <a:chOff x="2318842" y="682246"/>
            <a:chExt cx="4317660" cy="778246"/>
          </a:xfrm>
        </p:grpSpPr>
        <p:grpSp>
          <p:nvGrpSpPr>
            <p:cNvPr id="7204" name="Группа 42"/>
            <p:cNvGrpSpPr>
              <a:grpSpLocks/>
            </p:cNvGrpSpPr>
            <p:nvPr/>
          </p:nvGrpSpPr>
          <p:grpSpPr bwMode="auto">
            <a:xfrm>
              <a:off x="2331579" y="1128334"/>
              <a:ext cx="4304923" cy="332158"/>
              <a:chOff x="2332000" y="1096584"/>
              <a:chExt cx="4391979" cy="351234"/>
            </a:xfrm>
          </p:grpSpPr>
          <p:sp>
            <p:nvSpPr>
              <p:cNvPr id="25659" name="Rectangle 6"/>
              <p:cNvSpPr>
                <a:spLocks noChangeArrowheads="1"/>
              </p:cNvSpPr>
              <p:nvPr/>
            </p:nvSpPr>
            <p:spPr bwMode="auto">
              <a:xfrm>
                <a:off x="2332000" y="1096747"/>
                <a:ext cx="1332603" cy="351071"/>
              </a:xfrm>
              <a:prstGeom prst="rect">
                <a:avLst/>
              </a:prstGeom>
              <a:gradFill rotWithShape="1">
                <a:gsLst>
                  <a:gs pos="0">
                    <a:srgbClr val="C9FFC9"/>
                  </a:gs>
                  <a:gs pos="50000">
                    <a:srgbClr val="DDFFDD"/>
                  </a:gs>
                  <a:gs pos="100000">
                    <a:srgbClr val="C9FFC9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87278" tIns="43639" rIns="87278" bIns="43639" anchor="ctr"/>
              <a:lstStyle/>
              <a:p>
                <a:pPr algn="ctr" defTabSz="873125">
                  <a:defRPr/>
                </a:pPr>
                <a:endParaRPr lang="ru-RU" sz="1400" b="1" dirty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endParaRPr>
              </a:p>
              <a:p>
                <a:pPr algn="ctr" defTabSz="873125">
                  <a:defRPr/>
                </a:pPr>
                <a:r>
                  <a:rPr lang="ru-RU" sz="1400" b="1" dirty="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cs typeface="Arial" charset="0"/>
                  </a:rPr>
                  <a:t>293 331,3</a:t>
                </a:r>
                <a:endParaRPr lang="ru-RU" sz="1400" b="1" dirty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endParaRPr>
              </a:p>
              <a:p>
                <a:pPr algn="ctr" defTabSz="873125">
                  <a:defRPr/>
                </a:pPr>
                <a:endParaRPr lang="ru-RU" sz="1400" b="1" dirty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endParaRPr>
              </a:p>
            </p:txBody>
          </p:sp>
          <p:sp>
            <p:nvSpPr>
              <p:cNvPr id="25660" name="Rectangle 7"/>
              <p:cNvSpPr>
                <a:spLocks noChangeArrowheads="1"/>
              </p:cNvSpPr>
              <p:nvPr/>
            </p:nvSpPr>
            <p:spPr bwMode="auto">
              <a:xfrm>
                <a:off x="3667841" y="1096747"/>
                <a:ext cx="1504239" cy="351071"/>
              </a:xfrm>
              <a:prstGeom prst="rect">
                <a:avLst/>
              </a:prstGeom>
              <a:gradFill rotWithShape="1">
                <a:gsLst>
                  <a:gs pos="0">
                    <a:srgbClr val="FFE7B7"/>
                  </a:gs>
                  <a:gs pos="50000">
                    <a:srgbClr val="FFEFCF"/>
                  </a:gs>
                  <a:gs pos="100000">
                    <a:srgbClr val="FFE7B7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87278" tIns="43639" rIns="87278" bIns="43639" anchor="ctr"/>
              <a:lstStyle/>
              <a:p>
                <a:pPr algn="ctr" defTabSz="873125">
                  <a:defRPr/>
                </a:pPr>
                <a:r>
                  <a:rPr lang="ru-RU" sz="1400" b="1" dirty="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cs typeface="Arial" charset="0"/>
                  </a:rPr>
                  <a:t>257 268,7</a:t>
                </a:r>
                <a:endParaRPr lang="ru-RU" sz="1400" b="1" dirty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endParaRPr>
              </a:p>
            </p:txBody>
          </p:sp>
          <p:sp>
            <p:nvSpPr>
              <p:cNvPr id="25661" name="Rectangle 8"/>
              <p:cNvSpPr>
                <a:spLocks noChangeArrowheads="1"/>
              </p:cNvSpPr>
              <p:nvPr/>
            </p:nvSpPr>
            <p:spPr bwMode="auto">
              <a:xfrm>
                <a:off x="5176938" y="1096747"/>
                <a:ext cx="1546339" cy="351071"/>
              </a:xfrm>
              <a:prstGeom prst="rect">
                <a:avLst/>
              </a:prstGeom>
              <a:gradFill rotWithShape="1">
                <a:gsLst>
                  <a:gs pos="0">
                    <a:srgbClr val="D9ECFF"/>
                  </a:gs>
                  <a:gs pos="50000">
                    <a:srgbClr val="F1F8FF"/>
                  </a:gs>
                  <a:gs pos="100000">
                    <a:srgbClr val="D9EC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87278" tIns="43639" rIns="87278" bIns="43639" anchor="ctr"/>
              <a:lstStyle/>
              <a:p>
                <a:pPr algn="ctr" defTabSz="873125">
                  <a:defRPr/>
                </a:pPr>
                <a:r>
                  <a:rPr lang="ru-RU" sz="1400" b="1" dirty="0" smtClean="0">
                    <a:effectLst>
                      <a:outerShdw blurRad="38100" dist="38100" dir="2700000" algn="tl">
                        <a:srgbClr val="FFFFFF"/>
                      </a:outerShdw>
                    </a:effectLst>
                    <a:cs typeface="Arial" charset="0"/>
                  </a:rPr>
                  <a:t>87,7</a:t>
                </a:r>
                <a:endParaRPr lang="ru-RU" sz="1400" b="1" dirty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endParaRPr>
              </a:p>
            </p:txBody>
          </p:sp>
        </p:grpSp>
        <p:sp>
          <p:nvSpPr>
            <p:cNvPr id="25662" name="Text Box 5"/>
            <p:cNvSpPr txBox="1">
              <a:spLocks noChangeArrowheads="1"/>
            </p:cNvSpPr>
            <p:nvPr/>
          </p:nvSpPr>
          <p:spPr bwMode="auto">
            <a:xfrm>
              <a:off x="2318842" y="682246"/>
              <a:ext cx="4304234" cy="44624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87278" tIns="43639" rIns="87278" bIns="43639" anchor="ctr"/>
            <a:lstStyle>
              <a:lvl1pPr defTabSz="873125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defTabSz="873125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defTabSz="873125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defTabSz="873125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defTabSz="873125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8731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140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</a:rPr>
                <a:t>БЕЗВОЗМЕЗДНЫЕ ПОСТУПЛЕНИЯ</a:t>
              </a:r>
            </a:p>
          </p:txBody>
        </p:sp>
      </p:grpSp>
      <p:sp>
        <p:nvSpPr>
          <p:cNvPr id="7174" name="Line 12"/>
          <p:cNvSpPr>
            <a:spLocks noChangeShapeType="1"/>
          </p:cNvSpPr>
          <p:nvPr/>
        </p:nvSpPr>
        <p:spPr bwMode="auto">
          <a:xfrm>
            <a:off x="4178300" y="4124325"/>
            <a:ext cx="822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64" name="Rectangle 15"/>
          <p:cNvSpPr>
            <a:spLocks noChangeArrowheads="1"/>
          </p:cNvSpPr>
          <p:nvPr/>
        </p:nvSpPr>
        <p:spPr bwMode="auto">
          <a:xfrm>
            <a:off x="1756212" y="6084987"/>
            <a:ext cx="1183401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-  </a:t>
            </a:r>
            <a:r>
              <a:rPr lang="ru-RU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2014 </a:t>
            </a:r>
            <a:r>
              <a:rPr lang="ru-RU" sz="14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год  </a:t>
            </a:r>
          </a:p>
        </p:txBody>
      </p:sp>
      <p:sp>
        <p:nvSpPr>
          <p:cNvPr id="25665" name="Text Box 17"/>
          <p:cNvSpPr txBox="1">
            <a:spLocks noChangeArrowheads="1"/>
          </p:cNvSpPr>
          <p:nvPr/>
        </p:nvSpPr>
        <p:spPr bwMode="auto">
          <a:xfrm>
            <a:off x="4202113" y="6078538"/>
            <a:ext cx="18573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-  2015 год </a:t>
            </a:r>
          </a:p>
        </p:txBody>
      </p:sp>
      <p:sp>
        <p:nvSpPr>
          <p:cNvPr id="25666" name="Text Box 21"/>
          <p:cNvSpPr txBox="1">
            <a:spLocks noChangeArrowheads="1"/>
          </p:cNvSpPr>
          <p:nvPr/>
        </p:nvSpPr>
        <p:spPr bwMode="auto">
          <a:xfrm>
            <a:off x="6713538" y="6088063"/>
            <a:ext cx="154305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- отклонение,% </a:t>
            </a:r>
          </a:p>
        </p:txBody>
      </p:sp>
      <p:sp>
        <p:nvSpPr>
          <p:cNvPr id="7178" name="Line 22"/>
          <p:cNvSpPr>
            <a:spLocks noChangeShapeType="1"/>
          </p:cNvSpPr>
          <p:nvPr/>
        </p:nvSpPr>
        <p:spPr bwMode="auto">
          <a:xfrm>
            <a:off x="4173538" y="5348288"/>
            <a:ext cx="822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179" name="Группа 44"/>
          <p:cNvGrpSpPr>
            <a:grpSpLocks/>
          </p:cNvGrpSpPr>
          <p:nvPr/>
        </p:nvGrpSpPr>
        <p:grpSpPr bwMode="auto">
          <a:xfrm>
            <a:off x="757238" y="3668713"/>
            <a:ext cx="3425825" cy="912812"/>
            <a:chOff x="606910" y="1664512"/>
            <a:chExt cx="3425283" cy="684610"/>
          </a:xfrm>
        </p:grpSpPr>
        <p:sp>
          <p:nvSpPr>
            <p:cNvPr id="25669" name="Rectangle 9"/>
            <p:cNvSpPr>
              <a:spLocks noChangeArrowheads="1"/>
            </p:cNvSpPr>
            <p:nvPr/>
          </p:nvSpPr>
          <p:spPr bwMode="auto">
            <a:xfrm>
              <a:off x="606910" y="1997887"/>
              <a:ext cx="1157104" cy="351235"/>
            </a:xfrm>
            <a:prstGeom prst="rect">
              <a:avLst/>
            </a:prstGeom>
            <a:gradFill rotWithShape="1">
              <a:gsLst>
                <a:gs pos="0">
                  <a:srgbClr val="C9FFC9"/>
                </a:gs>
                <a:gs pos="50000">
                  <a:srgbClr val="DDFFDD"/>
                </a:gs>
                <a:gs pos="100000">
                  <a:srgbClr val="C9FFC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873125">
                <a:defRPr/>
              </a:pPr>
              <a:r>
                <a:rPr lang="ru-RU" sz="14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98 040,2</a:t>
              </a:r>
              <a:endParaRPr lang="ru-RU" sz="1400" b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endParaRPr>
            </a:p>
          </p:txBody>
        </p:sp>
        <p:sp>
          <p:nvSpPr>
            <p:cNvPr id="25670" name="Rectangle 10"/>
            <p:cNvSpPr>
              <a:spLocks noChangeArrowheads="1"/>
            </p:cNvSpPr>
            <p:nvPr/>
          </p:nvSpPr>
          <p:spPr bwMode="auto">
            <a:xfrm>
              <a:off x="1738618" y="1991934"/>
              <a:ext cx="1128534" cy="357188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873125">
                <a:defRPr/>
              </a:pPr>
              <a:r>
                <a:rPr lang="ru-RU" sz="14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74 882,8</a:t>
              </a:r>
              <a:endParaRPr lang="ru-RU" sz="1400" b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endParaRPr>
            </a:p>
          </p:txBody>
        </p:sp>
        <p:sp>
          <p:nvSpPr>
            <p:cNvPr id="25671" name="Rectangle 11"/>
            <p:cNvSpPr>
              <a:spLocks noChangeArrowheads="1"/>
            </p:cNvSpPr>
            <p:nvPr/>
          </p:nvSpPr>
          <p:spPr bwMode="auto">
            <a:xfrm>
              <a:off x="2862390" y="1997887"/>
              <a:ext cx="1168215" cy="351235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873125">
                <a:defRPr/>
              </a:pPr>
              <a:r>
                <a:rPr lang="ru-RU" sz="14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76,4</a:t>
              </a:r>
              <a:endParaRPr lang="ru-RU" sz="1400" b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endParaRPr>
            </a:p>
          </p:txBody>
        </p:sp>
        <p:sp>
          <p:nvSpPr>
            <p:cNvPr id="25672" name="Rectangle 23"/>
            <p:cNvSpPr>
              <a:spLocks noChangeArrowheads="1"/>
            </p:cNvSpPr>
            <p:nvPr/>
          </p:nvSpPr>
          <p:spPr bwMode="auto">
            <a:xfrm>
              <a:off x="608497" y="1664512"/>
              <a:ext cx="3423696" cy="34409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/>
            <a:p>
              <a:pPr algn="ctr" defTabSz="873125">
                <a:lnSpc>
                  <a:spcPct val="80000"/>
                </a:lnSpc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Дотации на выравнивание бюджетной </a:t>
              </a:r>
            </a:p>
            <a:p>
              <a:pPr algn="ctr" defTabSz="873125">
                <a:lnSpc>
                  <a:spcPct val="80000"/>
                </a:lnSpc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обеспеченности и сбалансированность</a:t>
              </a:r>
            </a:p>
          </p:txBody>
        </p:sp>
      </p:grpSp>
      <p:grpSp>
        <p:nvGrpSpPr>
          <p:cNvPr id="7180" name="Группа 45"/>
          <p:cNvGrpSpPr>
            <a:grpSpLocks/>
          </p:cNvGrpSpPr>
          <p:nvPr/>
        </p:nvGrpSpPr>
        <p:grpSpPr bwMode="auto">
          <a:xfrm>
            <a:off x="758825" y="4887913"/>
            <a:ext cx="3424238" cy="904875"/>
            <a:chOff x="608336" y="2756316"/>
            <a:chExt cx="3423857" cy="678656"/>
          </a:xfrm>
        </p:grpSpPr>
        <p:sp>
          <p:nvSpPr>
            <p:cNvPr id="25674" name="Rectangle 24"/>
            <p:cNvSpPr>
              <a:spLocks noChangeArrowheads="1"/>
            </p:cNvSpPr>
            <p:nvPr/>
          </p:nvSpPr>
          <p:spPr bwMode="auto">
            <a:xfrm>
              <a:off x="613098" y="3083737"/>
              <a:ext cx="1127000" cy="351235"/>
            </a:xfrm>
            <a:prstGeom prst="rect">
              <a:avLst/>
            </a:prstGeom>
            <a:gradFill rotWithShape="1">
              <a:gsLst>
                <a:gs pos="0">
                  <a:srgbClr val="C9FFC9"/>
                </a:gs>
                <a:gs pos="50000">
                  <a:srgbClr val="DDFFDD"/>
                </a:gs>
                <a:gs pos="100000">
                  <a:srgbClr val="C9FFC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873125">
                <a:defRPr/>
              </a:pPr>
              <a:r>
                <a:rPr lang="ru-RU" sz="14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6 624,2</a:t>
              </a:r>
              <a:endParaRPr lang="ru-RU" sz="1400" b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endParaRPr>
            </a:p>
          </p:txBody>
        </p:sp>
        <p:sp>
          <p:nvSpPr>
            <p:cNvPr id="25675" name="Rectangle 25"/>
            <p:cNvSpPr>
              <a:spLocks noChangeArrowheads="1"/>
            </p:cNvSpPr>
            <p:nvPr/>
          </p:nvSpPr>
          <p:spPr bwMode="auto">
            <a:xfrm>
              <a:off x="1713113" y="3083737"/>
              <a:ext cx="1153985" cy="351235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873125">
                <a:defRPr/>
              </a:pPr>
              <a:r>
                <a:rPr lang="ru-RU" sz="14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1 300,0</a:t>
              </a:r>
              <a:endParaRPr lang="ru-RU" sz="1400" b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endParaRPr>
            </a:p>
          </p:txBody>
        </p:sp>
        <p:sp>
          <p:nvSpPr>
            <p:cNvPr id="25676" name="Rectangle 26"/>
            <p:cNvSpPr>
              <a:spLocks noChangeArrowheads="1"/>
            </p:cNvSpPr>
            <p:nvPr/>
          </p:nvSpPr>
          <p:spPr bwMode="auto">
            <a:xfrm>
              <a:off x="2862335" y="3086119"/>
              <a:ext cx="1169858" cy="348853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873125">
                <a:defRPr/>
              </a:pPr>
              <a:r>
                <a:rPr lang="ru-RU" sz="14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19,6</a:t>
              </a:r>
              <a:endParaRPr lang="ru-RU" sz="1400" b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endParaRPr>
            </a:p>
          </p:txBody>
        </p:sp>
        <p:sp>
          <p:nvSpPr>
            <p:cNvPr id="25677" name="Rectangle 27"/>
            <p:cNvSpPr>
              <a:spLocks noChangeArrowheads="1"/>
            </p:cNvSpPr>
            <p:nvPr/>
          </p:nvSpPr>
          <p:spPr bwMode="auto">
            <a:xfrm>
              <a:off x="608336" y="2756316"/>
              <a:ext cx="3423857" cy="34409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/>
            <a:p>
              <a:pPr algn="ctr" defTabSz="873125">
                <a:lnSpc>
                  <a:spcPct val="80000"/>
                </a:lnSpc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Субсидии</a:t>
              </a:r>
            </a:p>
          </p:txBody>
        </p:sp>
      </p:grpSp>
      <p:grpSp>
        <p:nvGrpSpPr>
          <p:cNvPr id="7181" name="Group 28"/>
          <p:cNvGrpSpPr>
            <a:grpSpLocks/>
          </p:cNvGrpSpPr>
          <p:nvPr/>
        </p:nvGrpSpPr>
        <p:grpSpPr bwMode="auto">
          <a:xfrm>
            <a:off x="4989513" y="4878388"/>
            <a:ext cx="3425825" cy="914400"/>
            <a:chOff x="3151" y="2561"/>
            <a:chExt cx="2272" cy="566"/>
          </a:xfrm>
        </p:grpSpPr>
        <p:sp>
          <p:nvSpPr>
            <p:cNvPr id="25679" name="Rectangle 30"/>
            <p:cNvSpPr>
              <a:spLocks noChangeArrowheads="1"/>
            </p:cNvSpPr>
            <p:nvPr/>
          </p:nvSpPr>
          <p:spPr bwMode="auto">
            <a:xfrm>
              <a:off x="3151" y="2843"/>
              <a:ext cx="756" cy="284"/>
            </a:xfrm>
            <a:prstGeom prst="rect">
              <a:avLst/>
            </a:prstGeom>
            <a:gradFill rotWithShape="1">
              <a:gsLst>
                <a:gs pos="0">
                  <a:srgbClr val="DDFFDD"/>
                </a:gs>
                <a:gs pos="50000">
                  <a:srgbClr val="F4FFF4"/>
                </a:gs>
                <a:gs pos="100000">
                  <a:srgbClr val="DDFF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873125">
                <a:defRPr/>
              </a:pPr>
              <a:r>
                <a:rPr lang="ru-RU" sz="14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3 612,8</a:t>
              </a:r>
              <a:endParaRPr lang="ru-RU" sz="1400" b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endParaRPr>
            </a:p>
          </p:txBody>
        </p:sp>
        <p:sp>
          <p:nvSpPr>
            <p:cNvPr id="25680" name="Rectangle 31"/>
            <p:cNvSpPr>
              <a:spLocks noChangeArrowheads="1"/>
            </p:cNvSpPr>
            <p:nvPr/>
          </p:nvSpPr>
          <p:spPr bwMode="auto">
            <a:xfrm>
              <a:off x="3895" y="2829"/>
              <a:ext cx="753" cy="298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873125">
                <a:defRPr/>
              </a:pPr>
              <a:r>
                <a:rPr lang="ru-RU" sz="14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3 025,3</a:t>
              </a:r>
              <a:endParaRPr lang="ru-RU" sz="1400" b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endParaRPr>
            </a:p>
          </p:txBody>
        </p:sp>
        <p:sp>
          <p:nvSpPr>
            <p:cNvPr id="25681" name="Rectangle 32"/>
            <p:cNvSpPr>
              <a:spLocks noChangeArrowheads="1"/>
            </p:cNvSpPr>
            <p:nvPr/>
          </p:nvSpPr>
          <p:spPr bwMode="auto">
            <a:xfrm>
              <a:off x="4648" y="2838"/>
              <a:ext cx="775" cy="289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873125">
                <a:defRPr/>
              </a:pPr>
              <a:r>
                <a:rPr lang="ru-RU" sz="14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83,7</a:t>
              </a:r>
              <a:endParaRPr lang="ru-RU" sz="1400" b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endParaRPr>
            </a:p>
          </p:txBody>
        </p:sp>
        <p:sp>
          <p:nvSpPr>
            <p:cNvPr id="25682" name="Rectangle 33"/>
            <p:cNvSpPr>
              <a:spLocks noChangeArrowheads="1"/>
            </p:cNvSpPr>
            <p:nvPr/>
          </p:nvSpPr>
          <p:spPr bwMode="auto">
            <a:xfrm>
              <a:off x="3152" y="2561"/>
              <a:ext cx="2271" cy="28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/>
            <a:p>
              <a:pPr algn="ctr" defTabSz="873125">
                <a:lnSpc>
                  <a:spcPct val="80000"/>
                </a:lnSpc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Прочие</a:t>
              </a:r>
            </a:p>
          </p:txBody>
        </p:sp>
      </p:grpSp>
      <p:grpSp>
        <p:nvGrpSpPr>
          <p:cNvPr id="7182" name="Group 33"/>
          <p:cNvGrpSpPr>
            <a:grpSpLocks/>
          </p:cNvGrpSpPr>
          <p:nvPr/>
        </p:nvGrpSpPr>
        <p:grpSpPr bwMode="auto">
          <a:xfrm>
            <a:off x="5005388" y="3673475"/>
            <a:ext cx="3424237" cy="908050"/>
            <a:chOff x="3137" y="1692"/>
            <a:chExt cx="2271" cy="572"/>
          </a:xfrm>
        </p:grpSpPr>
        <p:sp>
          <p:nvSpPr>
            <p:cNvPr id="25684" name="Rectangle 28"/>
            <p:cNvSpPr>
              <a:spLocks noChangeArrowheads="1"/>
            </p:cNvSpPr>
            <p:nvPr/>
          </p:nvSpPr>
          <p:spPr bwMode="auto">
            <a:xfrm>
              <a:off x="3878" y="1969"/>
              <a:ext cx="755" cy="295"/>
            </a:xfrm>
            <a:prstGeom prst="rect">
              <a:avLst/>
            </a:prstGeom>
            <a:gradFill rotWithShape="1">
              <a:gsLst>
                <a:gs pos="0">
                  <a:srgbClr val="FFE7B7"/>
                </a:gs>
                <a:gs pos="50000">
                  <a:srgbClr val="FFEFCF"/>
                </a:gs>
                <a:gs pos="100000">
                  <a:srgbClr val="FFE7B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873125">
                <a:defRPr/>
              </a:pPr>
              <a:r>
                <a:rPr lang="ru-RU" sz="14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178 060,6</a:t>
              </a:r>
              <a:endParaRPr lang="ru-RU" sz="1400" b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endParaRPr>
            </a:p>
          </p:txBody>
        </p:sp>
        <p:sp>
          <p:nvSpPr>
            <p:cNvPr id="25685" name="Rectangle 29"/>
            <p:cNvSpPr>
              <a:spLocks noChangeArrowheads="1"/>
            </p:cNvSpPr>
            <p:nvPr/>
          </p:nvSpPr>
          <p:spPr bwMode="auto">
            <a:xfrm>
              <a:off x="4633" y="1969"/>
              <a:ext cx="775" cy="295"/>
            </a:xfrm>
            <a:prstGeom prst="rect">
              <a:avLst/>
            </a:prstGeom>
            <a:gradFill rotWithShape="1">
              <a:gsLst>
                <a:gs pos="0">
                  <a:srgbClr val="D9ECFF"/>
                </a:gs>
                <a:gs pos="50000">
                  <a:srgbClr val="F1F8FF"/>
                </a:gs>
                <a:gs pos="100000">
                  <a:srgbClr val="D9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873125">
                <a:defRPr/>
              </a:pPr>
              <a:r>
                <a:rPr lang="ru-RU" sz="14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96,2</a:t>
              </a:r>
              <a:endParaRPr lang="ru-RU" sz="1400" b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endParaRPr>
            </a:p>
          </p:txBody>
        </p:sp>
        <p:sp>
          <p:nvSpPr>
            <p:cNvPr id="25686" name="Rectangle 34"/>
            <p:cNvSpPr>
              <a:spLocks noChangeArrowheads="1"/>
            </p:cNvSpPr>
            <p:nvPr/>
          </p:nvSpPr>
          <p:spPr bwMode="auto">
            <a:xfrm>
              <a:off x="3137" y="1967"/>
              <a:ext cx="752" cy="297"/>
            </a:xfrm>
            <a:prstGeom prst="rect">
              <a:avLst/>
            </a:prstGeom>
            <a:gradFill rotWithShape="1">
              <a:gsLst>
                <a:gs pos="0">
                  <a:srgbClr val="DDFFDD"/>
                </a:gs>
                <a:gs pos="50000">
                  <a:srgbClr val="F4FFF4"/>
                </a:gs>
                <a:gs pos="100000">
                  <a:srgbClr val="DDFF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278" tIns="43639" rIns="87278" bIns="43639" anchor="ctr"/>
            <a:lstStyle/>
            <a:p>
              <a:pPr algn="ctr" defTabSz="873125">
                <a:defRPr/>
              </a:pPr>
              <a:r>
                <a:rPr lang="ru-RU" sz="14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185 054,1</a:t>
              </a:r>
              <a:endParaRPr lang="ru-RU" sz="1400" b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endParaRPr>
            </a:p>
          </p:txBody>
        </p:sp>
        <p:sp>
          <p:nvSpPr>
            <p:cNvPr id="25687" name="Rectangle 35"/>
            <p:cNvSpPr>
              <a:spLocks noChangeArrowheads="1"/>
            </p:cNvSpPr>
            <p:nvPr/>
          </p:nvSpPr>
          <p:spPr bwMode="auto">
            <a:xfrm>
              <a:off x="3137" y="1692"/>
              <a:ext cx="2271" cy="28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8E8E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0124" tIns="30063" rIns="60124" bIns="30063" anchor="ctr"/>
            <a:lstStyle/>
            <a:p>
              <a:pPr algn="ctr" defTabSz="873125">
                <a:lnSpc>
                  <a:spcPct val="80000"/>
                </a:lnSpc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Субвенции</a:t>
              </a:r>
            </a:p>
          </p:txBody>
        </p:sp>
      </p:grpSp>
      <p:sp>
        <p:nvSpPr>
          <p:cNvPr id="25688" name="Rectangle 14"/>
          <p:cNvSpPr>
            <a:spLocks noChangeArrowheads="1"/>
          </p:cNvSpPr>
          <p:nvPr/>
        </p:nvSpPr>
        <p:spPr bwMode="auto">
          <a:xfrm>
            <a:off x="1214438" y="6164263"/>
            <a:ext cx="211137" cy="161925"/>
          </a:xfrm>
          <a:prstGeom prst="rect">
            <a:avLst/>
          </a:prstGeom>
          <a:gradFill rotWithShape="1">
            <a:gsLst>
              <a:gs pos="0">
                <a:srgbClr val="C9FFC9"/>
              </a:gs>
              <a:gs pos="50000">
                <a:srgbClr val="DDFFDD"/>
              </a:gs>
              <a:gs pos="100000">
                <a:srgbClr val="C9FFC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7278" tIns="43639" rIns="87278" bIns="43639" anchor="ctr"/>
          <a:lstStyle/>
          <a:p>
            <a:pPr algn="ctr" defTabSz="873125">
              <a:defRPr/>
            </a:pPr>
            <a:endParaRPr lang="en-US" sz="1400" b="1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25689" name="Rectangle 18"/>
          <p:cNvSpPr>
            <a:spLocks noChangeArrowheads="1"/>
          </p:cNvSpPr>
          <p:nvPr/>
        </p:nvSpPr>
        <p:spPr bwMode="auto">
          <a:xfrm>
            <a:off x="4000500" y="6180138"/>
            <a:ext cx="211138" cy="161925"/>
          </a:xfrm>
          <a:prstGeom prst="rect">
            <a:avLst/>
          </a:prstGeom>
          <a:gradFill rotWithShape="1">
            <a:gsLst>
              <a:gs pos="0">
                <a:srgbClr val="FFE7B7"/>
              </a:gs>
              <a:gs pos="50000">
                <a:srgbClr val="FFEFCF"/>
              </a:gs>
              <a:gs pos="100000">
                <a:srgbClr val="FFE7B7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7278" tIns="43639" rIns="87278" bIns="43639" anchor="ctr"/>
          <a:lstStyle/>
          <a:p>
            <a:pPr algn="ctr" defTabSz="873125">
              <a:defRPr/>
            </a:pPr>
            <a:endParaRPr lang="en-US" sz="1400" b="1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25690" name="Rectangle 20"/>
          <p:cNvSpPr>
            <a:spLocks noChangeArrowheads="1"/>
          </p:cNvSpPr>
          <p:nvPr/>
        </p:nvSpPr>
        <p:spPr bwMode="auto">
          <a:xfrm>
            <a:off x="6489700" y="6176963"/>
            <a:ext cx="227013" cy="174625"/>
          </a:xfrm>
          <a:prstGeom prst="rect">
            <a:avLst/>
          </a:prstGeom>
          <a:gradFill rotWithShape="1">
            <a:gsLst>
              <a:gs pos="0">
                <a:srgbClr val="D9ECFF"/>
              </a:gs>
              <a:gs pos="50000">
                <a:srgbClr val="F1F8FF"/>
              </a:gs>
              <a:gs pos="100000">
                <a:srgbClr val="D9E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7278" tIns="43639" rIns="87278" bIns="43639" anchor="ctr"/>
          <a:lstStyle/>
          <a:p>
            <a:pPr algn="ctr" defTabSz="873125">
              <a:defRPr/>
            </a:pPr>
            <a:endParaRPr lang="en-US" sz="1400" b="1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7187" name="Text Box 70"/>
          <p:cNvSpPr txBox="1">
            <a:spLocks noChangeArrowheads="1"/>
          </p:cNvSpPr>
          <p:nvPr/>
        </p:nvSpPr>
        <p:spPr bwMode="auto">
          <a:xfrm>
            <a:off x="7596188" y="2205038"/>
            <a:ext cx="1320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9pPr>
          </a:lstStyle>
          <a:p>
            <a:pPr algn="ctr" eaLnBrk="1" hangingPunct="1"/>
            <a:r>
              <a:rPr lang="ru-RU" sz="1600">
                <a:latin typeface="Times New Roman" pitchFamily="18" charset="0"/>
                <a:cs typeface="Arial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25876375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770"/>
            <a:ext cx="9144000" cy="570450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8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Безвозмездные поступления в бюджет 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Дергачевского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за 2010-2015 годы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22352"/>
              </p:ext>
            </p:extLst>
          </p:nvPr>
        </p:nvGraphicFramePr>
        <p:xfrm>
          <a:off x="0" y="692696"/>
          <a:ext cx="9144000" cy="6019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5" name="Рисунок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460" y="38691"/>
            <a:ext cx="710347" cy="90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8797751" y="692696"/>
            <a:ext cx="346249" cy="100811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1050" i="1" dirty="0" smtClean="0">
                <a:latin typeface="Times New Roman" pitchFamily="18" charset="0"/>
                <a:cs typeface="Times New Roman" pitchFamily="18" charset="0"/>
              </a:rPr>
              <a:t>Млн. рублей</a:t>
            </a:r>
            <a:endParaRPr lang="ru-RU" sz="105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18270" y="6596390"/>
            <a:ext cx="3257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92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3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1323439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800000" scaled="0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</a:rPr>
              <a:t>            Итоги </a:t>
            </a:r>
            <a:r>
              <a:rPr lang="ru-RU" sz="2000" b="1" i="1" dirty="0">
                <a:solidFill>
                  <a:srgbClr val="000000"/>
                </a:solidFill>
                <a:latin typeface="Times New Roman" pitchFamily="18" charset="0"/>
              </a:rPr>
              <a:t>реализации </a:t>
            </a: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</a:rPr>
              <a:t>плана мероприятий </a:t>
            </a:r>
            <a:r>
              <a:rPr lang="ru-RU" sz="2000" b="1" i="1" dirty="0">
                <a:solidFill>
                  <a:srgbClr val="000000"/>
                </a:solidFill>
                <a:latin typeface="Times New Roman" pitchFamily="18" charset="0"/>
              </a:rPr>
              <a:t>по </a:t>
            </a: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</a:rPr>
              <a:t>оздоровлению       муниципальных финансов в части повышения поступлений </a:t>
            </a:r>
          </a:p>
          <a:p>
            <a:pPr algn="ctr"/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</a:rPr>
              <a:t>налоговых и неналоговых доходов </a:t>
            </a:r>
          </a:p>
          <a:p>
            <a:pPr algn="ctr"/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</a:rPr>
              <a:t>бюджета </a:t>
            </a:r>
            <a:r>
              <a:rPr lang="ru-RU" sz="2000" b="1" i="1" dirty="0" err="1" smtClean="0">
                <a:solidFill>
                  <a:srgbClr val="000000"/>
                </a:solidFill>
                <a:latin typeface="Times New Roman" pitchFamily="18" charset="0"/>
              </a:rPr>
              <a:t>Дергачевского</a:t>
            </a: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</a:rPr>
              <a:t> муниципального района </a:t>
            </a:r>
            <a:r>
              <a:rPr lang="ru-RU" sz="2000" b="1" i="1" dirty="0">
                <a:solidFill>
                  <a:srgbClr val="000000"/>
                </a:solidFill>
                <a:latin typeface="Times New Roman" pitchFamily="18" charset="0"/>
              </a:rPr>
              <a:t>в </a:t>
            </a: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</a:rPr>
              <a:t>2015 году</a:t>
            </a:r>
            <a:endParaRPr lang="ru-RU" sz="2000" b="1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422914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4066" y="0"/>
            <a:ext cx="783431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лилиния 2"/>
          <p:cNvSpPr/>
          <p:nvPr/>
        </p:nvSpPr>
        <p:spPr>
          <a:xfrm>
            <a:off x="2710266" y="2852936"/>
            <a:ext cx="3597662" cy="1872208"/>
          </a:xfrm>
          <a:custGeom>
            <a:avLst/>
            <a:gdLst>
              <a:gd name="connsiteX0" fmla="*/ 0 w 3576191"/>
              <a:gd name="connsiteY0" fmla="*/ 1157823 h 2315646"/>
              <a:gd name="connsiteX1" fmla="*/ 1788096 w 3576191"/>
              <a:gd name="connsiteY1" fmla="*/ 0 h 2315646"/>
              <a:gd name="connsiteX2" fmla="*/ 3576192 w 3576191"/>
              <a:gd name="connsiteY2" fmla="*/ 1157823 h 2315646"/>
              <a:gd name="connsiteX3" fmla="*/ 1788096 w 3576191"/>
              <a:gd name="connsiteY3" fmla="*/ 2315646 h 2315646"/>
              <a:gd name="connsiteX4" fmla="*/ 0 w 3576191"/>
              <a:gd name="connsiteY4" fmla="*/ 1157823 h 2315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6191" h="2315646">
                <a:moveTo>
                  <a:pt x="0" y="1157823"/>
                </a:moveTo>
                <a:cubicBezTo>
                  <a:pt x="0" y="518375"/>
                  <a:pt x="800558" y="0"/>
                  <a:pt x="1788096" y="0"/>
                </a:cubicBezTo>
                <a:cubicBezTo>
                  <a:pt x="2775634" y="0"/>
                  <a:pt x="3576192" y="518375"/>
                  <a:pt x="3576192" y="1157823"/>
                </a:cubicBezTo>
                <a:cubicBezTo>
                  <a:pt x="3576192" y="1797271"/>
                  <a:pt x="2775634" y="2315646"/>
                  <a:pt x="1788096" y="2315646"/>
                </a:cubicBezTo>
                <a:cubicBezTo>
                  <a:pt x="800558" y="2315646"/>
                  <a:pt x="0" y="1797271"/>
                  <a:pt x="0" y="1157823"/>
                </a:cubicBezTo>
                <a:close/>
              </a:path>
            </a:pathLst>
          </a:custGeom>
          <a:solidFill>
            <a:srgbClr val="F27CF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32611" tIns="348009" rIns="532611" bIns="348009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Дополнительные поступления в бюджет района  </a:t>
            </a: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9440,9 тыс. руб.</a:t>
            </a:r>
            <a:endParaRPr lang="ru-RU" sz="1600" b="1" kern="1200" dirty="0">
              <a:solidFill>
                <a:schemeClr val="tx1"/>
              </a:solidFill>
            </a:endParaRPr>
          </a:p>
        </p:txBody>
      </p:sp>
      <p:sp>
        <p:nvSpPr>
          <p:cNvPr id="4" name="Стрелка влево 3"/>
          <p:cNvSpPr/>
          <p:nvPr/>
        </p:nvSpPr>
        <p:spPr>
          <a:xfrm rot="21325689">
            <a:off x="6239538" y="3508020"/>
            <a:ext cx="1517171" cy="659959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Полилиния 4"/>
          <p:cNvSpPr/>
          <p:nvPr/>
        </p:nvSpPr>
        <p:spPr>
          <a:xfrm>
            <a:off x="6767901" y="3337905"/>
            <a:ext cx="2105195" cy="1154999"/>
          </a:xfrm>
          <a:custGeom>
            <a:avLst/>
            <a:gdLst>
              <a:gd name="connsiteX0" fmla="*/ 0 w 2105195"/>
              <a:gd name="connsiteY0" fmla="*/ 110026 h 1100263"/>
              <a:gd name="connsiteX1" fmla="*/ 110026 w 2105195"/>
              <a:gd name="connsiteY1" fmla="*/ 0 h 1100263"/>
              <a:gd name="connsiteX2" fmla="*/ 1995169 w 2105195"/>
              <a:gd name="connsiteY2" fmla="*/ 0 h 1100263"/>
              <a:gd name="connsiteX3" fmla="*/ 2105195 w 2105195"/>
              <a:gd name="connsiteY3" fmla="*/ 110026 h 1100263"/>
              <a:gd name="connsiteX4" fmla="*/ 2105195 w 2105195"/>
              <a:gd name="connsiteY4" fmla="*/ 990237 h 1100263"/>
              <a:gd name="connsiteX5" fmla="*/ 1995169 w 2105195"/>
              <a:gd name="connsiteY5" fmla="*/ 1100263 h 1100263"/>
              <a:gd name="connsiteX6" fmla="*/ 110026 w 2105195"/>
              <a:gd name="connsiteY6" fmla="*/ 1100263 h 1100263"/>
              <a:gd name="connsiteX7" fmla="*/ 0 w 2105195"/>
              <a:gd name="connsiteY7" fmla="*/ 990237 h 1100263"/>
              <a:gd name="connsiteX8" fmla="*/ 0 w 2105195"/>
              <a:gd name="connsiteY8" fmla="*/ 110026 h 110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05195" h="1100263">
                <a:moveTo>
                  <a:pt x="0" y="110026"/>
                </a:moveTo>
                <a:cubicBezTo>
                  <a:pt x="0" y="49260"/>
                  <a:pt x="49260" y="0"/>
                  <a:pt x="110026" y="0"/>
                </a:cubicBezTo>
                <a:lnTo>
                  <a:pt x="1995169" y="0"/>
                </a:lnTo>
                <a:cubicBezTo>
                  <a:pt x="2055935" y="0"/>
                  <a:pt x="2105195" y="49260"/>
                  <a:pt x="2105195" y="110026"/>
                </a:cubicBezTo>
                <a:lnTo>
                  <a:pt x="2105195" y="990237"/>
                </a:lnTo>
                <a:cubicBezTo>
                  <a:pt x="2105195" y="1051003"/>
                  <a:pt x="2055935" y="1100263"/>
                  <a:pt x="1995169" y="1100263"/>
                </a:cubicBezTo>
                <a:lnTo>
                  <a:pt x="110026" y="1100263"/>
                </a:lnTo>
                <a:cubicBezTo>
                  <a:pt x="49260" y="1100263"/>
                  <a:pt x="0" y="1051003"/>
                  <a:pt x="0" y="990237"/>
                </a:cubicBezTo>
                <a:lnTo>
                  <a:pt x="0" y="110026"/>
                </a:lnTo>
                <a:close/>
              </a:path>
            </a:pathLst>
          </a:custGeom>
          <a:solidFill>
            <a:srgbClr val="6969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086" tIns="55086" rIns="55086" bIns="55086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Инвентаризация земельных участков, подлежащих реализации без проведения торгов </a:t>
            </a:r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6324,5 </a:t>
            </a:r>
            <a:r>
              <a:rPr lang="ru-RU" sz="1200" b="1" kern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лево 5"/>
          <p:cNvSpPr/>
          <p:nvPr/>
        </p:nvSpPr>
        <p:spPr>
          <a:xfrm rot="18360000">
            <a:off x="5428065" y="2130246"/>
            <a:ext cx="1759725" cy="663921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Полилиния 6"/>
          <p:cNvSpPr/>
          <p:nvPr/>
        </p:nvSpPr>
        <p:spPr>
          <a:xfrm>
            <a:off x="5609840" y="1503054"/>
            <a:ext cx="2372587" cy="1121906"/>
          </a:xfrm>
          <a:custGeom>
            <a:avLst/>
            <a:gdLst>
              <a:gd name="connsiteX0" fmla="*/ 0 w 2372587"/>
              <a:gd name="connsiteY0" fmla="*/ 112191 h 1121906"/>
              <a:gd name="connsiteX1" fmla="*/ 112191 w 2372587"/>
              <a:gd name="connsiteY1" fmla="*/ 0 h 1121906"/>
              <a:gd name="connsiteX2" fmla="*/ 2260396 w 2372587"/>
              <a:gd name="connsiteY2" fmla="*/ 0 h 1121906"/>
              <a:gd name="connsiteX3" fmla="*/ 2372587 w 2372587"/>
              <a:gd name="connsiteY3" fmla="*/ 112191 h 1121906"/>
              <a:gd name="connsiteX4" fmla="*/ 2372587 w 2372587"/>
              <a:gd name="connsiteY4" fmla="*/ 1009715 h 1121906"/>
              <a:gd name="connsiteX5" fmla="*/ 2260396 w 2372587"/>
              <a:gd name="connsiteY5" fmla="*/ 1121906 h 1121906"/>
              <a:gd name="connsiteX6" fmla="*/ 112191 w 2372587"/>
              <a:gd name="connsiteY6" fmla="*/ 1121906 h 1121906"/>
              <a:gd name="connsiteX7" fmla="*/ 0 w 2372587"/>
              <a:gd name="connsiteY7" fmla="*/ 1009715 h 1121906"/>
              <a:gd name="connsiteX8" fmla="*/ 0 w 2372587"/>
              <a:gd name="connsiteY8" fmla="*/ 112191 h 1121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2587" h="1121906">
                <a:moveTo>
                  <a:pt x="0" y="112191"/>
                </a:moveTo>
                <a:cubicBezTo>
                  <a:pt x="0" y="50230"/>
                  <a:pt x="50230" y="0"/>
                  <a:pt x="112191" y="0"/>
                </a:cubicBezTo>
                <a:lnTo>
                  <a:pt x="2260396" y="0"/>
                </a:lnTo>
                <a:cubicBezTo>
                  <a:pt x="2322357" y="0"/>
                  <a:pt x="2372587" y="50230"/>
                  <a:pt x="2372587" y="112191"/>
                </a:cubicBezTo>
                <a:lnTo>
                  <a:pt x="2372587" y="1009715"/>
                </a:lnTo>
                <a:cubicBezTo>
                  <a:pt x="2372587" y="1071676"/>
                  <a:pt x="2322357" y="1121906"/>
                  <a:pt x="2260396" y="1121906"/>
                </a:cubicBezTo>
                <a:lnTo>
                  <a:pt x="112191" y="1121906"/>
                </a:lnTo>
                <a:cubicBezTo>
                  <a:pt x="50230" y="1121906"/>
                  <a:pt x="0" y="1071676"/>
                  <a:pt x="0" y="1009715"/>
                </a:cubicBezTo>
                <a:lnTo>
                  <a:pt x="0" y="112191"/>
                </a:lnTo>
                <a:close/>
              </a:path>
            </a:pathLst>
          </a:custGeom>
          <a:solidFill>
            <a:srgbClr val="99CC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720" tIns="55720" rIns="55720" bIns="557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Оптимизация </a:t>
            </a:r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имущества МУП</a:t>
            </a:r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86,0 </a:t>
            </a:r>
            <a:r>
              <a:rPr lang="ru-RU" sz="1200" b="1" kern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лево 7"/>
          <p:cNvSpPr/>
          <p:nvPr/>
        </p:nvSpPr>
        <p:spPr>
          <a:xfrm rot="13980000">
            <a:off x="1912280" y="2104256"/>
            <a:ext cx="1667541" cy="659959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Полилиния 9"/>
          <p:cNvSpPr/>
          <p:nvPr/>
        </p:nvSpPr>
        <p:spPr>
          <a:xfrm>
            <a:off x="786579" y="1392112"/>
            <a:ext cx="2673290" cy="1259868"/>
          </a:xfrm>
          <a:custGeom>
            <a:avLst/>
            <a:gdLst>
              <a:gd name="connsiteX0" fmla="*/ 0 w 2673290"/>
              <a:gd name="connsiteY0" fmla="*/ 125987 h 1259868"/>
              <a:gd name="connsiteX1" fmla="*/ 125987 w 2673290"/>
              <a:gd name="connsiteY1" fmla="*/ 0 h 1259868"/>
              <a:gd name="connsiteX2" fmla="*/ 2547303 w 2673290"/>
              <a:gd name="connsiteY2" fmla="*/ 0 h 1259868"/>
              <a:gd name="connsiteX3" fmla="*/ 2673290 w 2673290"/>
              <a:gd name="connsiteY3" fmla="*/ 125987 h 1259868"/>
              <a:gd name="connsiteX4" fmla="*/ 2673290 w 2673290"/>
              <a:gd name="connsiteY4" fmla="*/ 1133881 h 1259868"/>
              <a:gd name="connsiteX5" fmla="*/ 2547303 w 2673290"/>
              <a:gd name="connsiteY5" fmla="*/ 1259868 h 1259868"/>
              <a:gd name="connsiteX6" fmla="*/ 125987 w 2673290"/>
              <a:gd name="connsiteY6" fmla="*/ 1259868 h 1259868"/>
              <a:gd name="connsiteX7" fmla="*/ 0 w 2673290"/>
              <a:gd name="connsiteY7" fmla="*/ 1133881 h 1259868"/>
              <a:gd name="connsiteX8" fmla="*/ 0 w 2673290"/>
              <a:gd name="connsiteY8" fmla="*/ 125987 h 125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3290" h="1259868">
                <a:moveTo>
                  <a:pt x="0" y="125987"/>
                </a:moveTo>
                <a:cubicBezTo>
                  <a:pt x="0" y="56406"/>
                  <a:pt x="56406" y="0"/>
                  <a:pt x="125987" y="0"/>
                </a:cubicBezTo>
                <a:lnTo>
                  <a:pt x="2547303" y="0"/>
                </a:lnTo>
                <a:cubicBezTo>
                  <a:pt x="2616884" y="0"/>
                  <a:pt x="2673290" y="56406"/>
                  <a:pt x="2673290" y="125987"/>
                </a:cubicBezTo>
                <a:lnTo>
                  <a:pt x="2673290" y="1133881"/>
                </a:lnTo>
                <a:cubicBezTo>
                  <a:pt x="2673290" y="1203462"/>
                  <a:pt x="2616884" y="1259868"/>
                  <a:pt x="2547303" y="1259868"/>
                </a:cubicBezTo>
                <a:lnTo>
                  <a:pt x="125987" y="1259868"/>
                </a:lnTo>
                <a:cubicBezTo>
                  <a:pt x="56406" y="1259868"/>
                  <a:pt x="0" y="1203462"/>
                  <a:pt x="0" y="1133881"/>
                </a:cubicBezTo>
                <a:lnTo>
                  <a:pt x="0" y="125987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760" tIns="59760" rIns="59760" bIns="5976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Актуализация баз данных об объектах налогообложения, используемых для исчисления земельного налога, налога на имущество физических лиц </a:t>
            </a:r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2582,1 </a:t>
            </a:r>
            <a:r>
              <a:rPr lang="ru-RU" sz="1200" b="1" kern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лево 10"/>
          <p:cNvSpPr/>
          <p:nvPr/>
        </p:nvSpPr>
        <p:spPr>
          <a:xfrm rot="11005993">
            <a:off x="1347976" y="3558058"/>
            <a:ext cx="1386013" cy="659959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Полилиния 11"/>
          <p:cNvSpPr/>
          <p:nvPr/>
        </p:nvSpPr>
        <p:spPr>
          <a:xfrm>
            <a:off x="201313" y="3337905"/>
            <a:ext cx="1980382" cy="1154999"/>
          </a:xfrm>
          <a:custGeom>
            <a:avLst/>
            <a:gdLst>
              <a:gd name="connsiteX0" fmla="*/ 0 w 1980382"/>
              <a:gd name="connsiteY0" fmla="*/ 92659 h 926588"/>
              <a:gd name="connsiteX1" fmla="*/ 92659 w 1980382"/>
              <a:gd name="connsiteY1" fmla="*/ 0 h 926588"/>
              <a:gd name="connsiteX2" fmla="*/ 1887723 w 1980382"/>
              <a:gd name="connsiteY2" fmla="*/ 0 h 926588"/>
              <a:gd name="connsiteX3" fmla="*/ 1980382 w 1980382"/>
              <a:gd name="connsiteY3" fmla="*/ 92659 h 926588"/>
              <a:gd name="connsiteX4" fmla="*/ 1980382 w 1980382"/>
              <a:gd name="connsiteY4" fmla="*/ 833929 h 926588"/>
              <a:gd name="connsiteX5" fmla="*/ 1887723 w 1980382"/>
              <a:gd name="connsiteY5" fmla="*/ 926588 h 926588"/>
              <a:gd name="connsiteX6" fmla="*/ 92659 w 1980382"/>
              <a:gd name="connsiteY6" fmla="*/ 926588 h 926588"/>
              <a:gd name="connsiteX7" fmla="*/ 0 w 1980382"/>
              <a:gd name="connsiteY7" fmla="*/ 833929 h 926588"/>
              <a:gd name="connsiteX8" fmla="*/ 0 w 1980382"/>
              <a:gd name="connsiteY8" fmla="*/ 92659 h 926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0382" h="926588">
                <a:moveTo>
                  <a:pt x="0" y="92659"/>
                </a:moveTo>
                <a:cubicBezTo>
                  <a:pt x="0" y="41485"/>
                  <a:pt x="41485" y="0"/>
                  <a:pt x="92659" y="0"/>
                </a:cubicBezTo>
                <a:lnTo>
                  <a:pt x="1887723" y="0"/>
                </a:lnTo>
                <a:cubicBezTo>
                  <a:pt x="1938897" y="0"/>
                  <a:pt x="1980382" y="41485"/>
                  <a:pt x="1980382" y="92659"/>
                </a:cubicBezTo>
                <a:lnTo>
                  <a:pt x="1980382" y="833929"/>
                </a:lnTo>
                <a:cubicBezTo>
                  <a:pt x="1980382" y="885103"/>
                  <a:pt x="1938897" y="926588"/>
                  <a:pt x="1887723" y="926588"/>
                </a:cubicBezTo>
                <a:lnTo>
                  <a:pt x="92659" y="926588"/>
                </a:lnTo>
                <a:cubicBezTo>
                  <a:pt x="41485" y="926588"/>
                  <a:pt x="0" y="885103"/>
                  <a:pt x="0" y="833929"/>
                </a:cubicBezTo>
                <a:lnTo>
                  <a:pt x="0" y="92659"/>
                </a:lnTo>
                <a:close/>
              </a:path>
            </a:pathLst>
          </a:custGeom>
          <a:solidFill>
            <a:srgbClr val="CCCC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999" tIns="49999" rIns="49999" bIns="49999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Мониторинг своевременности уплаты НДФЛ  </a:t>
            </a:r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443,9 </a:t>
            </a:r>
            <a:r>
              <a:rPr lang="ru-RU" sz="1200" b="1" kern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лево 14"/>
          <p:cNvSpPr/>
          <p:nvPr/>
        </p:nvSpPr>
        <p:spPr>
          <a:xfrm rot="5400000">
            <a:off x="3894276" y="5025946"/>
            <a:ext cx="1355448" cy="792090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Полилиния 15"/>
          <p:cNvSpPr/>
          <p:nvPr/>
        </p:nvSpPr>
        <p:spPr>
          <a:xfrm>
            <a:off x="3459869" y="5421991"/>
            <a:ext cx="2301384" cy="1154321"/>
          </a:xfrm>
          <a:custGeom>
            <a:avLst/>
            <a:gdLst>
              <a:gd name="connsiteX0" fmla="*/ 0 w 2287649"/>
              <a:gd name="connsiteY0" fmla="*/ 129676 h 1296761"/>
              <a:gd name="connsiteX1" fmla="*/ 129676 w 2287649"/>
              <a:gd name="connsiteY1" fmla="*/ 0 h 1296761"/>
              <a:gd name="connsiteX2" fmla="*/ 2157973 w 2287649"/>
              <a:gd name="connsiteY2" fmla="*/ 0 h 1296761"/>
              <a:gd name="connsiteX3" fmla="*/ 2287649 w 2287649"/>
              <a:gd name="connsiteY3" fmla="*/ 129676 h 1296761"/>
              <a:gd name="connsiteX4" fmla="*/ 2287649 w 2287649"/>
              <a:gd name="connsiteY4" fmla="*/ 1167085 h 1296761"/>
              <a:gd name="connsiteX5" fmla="*/ 2157973 w 2287649"/>
              <a:gd name="connsiteY5" fmla="*/ 1296761 h 1296761"/>
              <a:gd name="connsiteX6" fmla="*/ 129676 w 2287649"/>
              <a:gd name="connsiteY6" fmla="*/ 1296761 h 1296761"/>
              <a:gd name="connsiteX7" fmla="*/ 0 w 2287649"/>
              <a:gd name="connsiteY7" fmla="*/ 1167085 h 1296761"/>
              <a:gd name="connsiteX8" fmla="*/ 0 w 2287649"/>
              <a:gd name="connsiteY8" fmla="*/ 129676 h 129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87649" h="1296761">
                <a:moveTo>
                  <a:pt x="0" y="129676"/>
                </a:moveTo>
                <a:cubicBezTo>
                  <a:pt x="0" y="58058"/>
                  <a:pt x="58058" y="0"/>
                  <a:pt x="129676" y="0"/>
                </a:cubicBezTo>
                <a:lnTo>
                  <a:pt x="2157973" y="0"/>
                </a:lnTo>
                <a:cubicBezTo>
                  <a:pt x="2229591" y="0"/>
                  <a:pt x="2287649" y="58058"/>
                  <a:pt x="2287649" y="129676"/>
                </a:cubicBezTo>
                <a:lnTo>
                  <a:pt x="2287649" y="1167085"/>
                </a:lnTo>
                <a:cubicBezTo>
                  <a:pt x="2287649" y="1238703"/>
                  <a:pt x="2229591" y="1296761"/>
                  <a:pt x="2157973" y="1296761"/>
                </a:cubicBezTo>
                <a:lnTo>
                  <a:pt x="129676" y="1296761"/>
                </a:lnTo>
                <a:cubicBezTo>
                  <a:pt x="58058" y="1296761"/>
                  <a:pt x="0" y="1238703"/>
                  <a:pt x="0" y="1167085"/>
                </a:cubicBezTo>
                <a:lnTo>
                  <a:pt x="0" y="129676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841" tIns="60841" rIns="60841" bIns="60841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мероприятий по принудительному взысканию задолженности </a:t>
            </a:r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4,4 </a:t>
            </a:r>
            <a:r>
              <a:rPr lang="ru-RU" sz="1200" b="1" kern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2916" name="Номер слайда 19"/>
          <p:cNvSpPr>
            <a:spLocks noGrp="1"/>
          </p:cNvSpPr>
          <p:nvPr>
            <p:ph type="sldNum" sz="quarter" idx="12"/>
          </p:nvPr>
        </p:nvSpPr>
        <p:spPr bwMode="auto">
          <a:xfrm>
            <a:off x="8532813" y="6492875"/>
            <a:ext cx="460375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45D6E5A-CA55-4227-918E-A888A0715E3E}" type="slidenum">
              <a:rPr lang="ru-RU">
                <a:solidFill>
                  <a:srgbClr val="7F7F7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7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850" y="260350"/>
            <a:ext cx="8640763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850" y="620713"/>
            <a:ext cx="8640763" cy="2520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Расходы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муниципальным программам</a:t>
            </a:r>
            <a:endParaRPr lang="ru-RU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0113" y="3213100"/>
            <a:ext cx="727233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Разделы классификации расходов бюджета</a:t>
            </a:r>
          </a:p>
        </p:txBody>
      </p:sp>
      <p:pic>
        <p:nvPicPr>
          <p:cNvPr id="435205" name="Picture 2" descr="http://forum.relicvia.ru/uploads/monthly_03_2011/post-8687-130106392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175" y="3789363"/>
            <a:ext cx="4460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206" name="Picture 4" descr="http://ulpressa.ru/wp-content/uploads/old/600PC2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" y="3789363"/>
            <a:ext cx="503238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207" name="Picture 6" descr="http://im3-tub-ru.yandex.net/i?id=316166057-50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8888" y="3789363"/>
            <a:ext cx="504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352425" y="4322763"/>
            <a:ext cx="794" cy="1770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00113" y="4337050"/>
            <a:ext cx="0" cy="11556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030" idx="2"/>
          </p:cNvCxnSpPr>
          <p:nvPr/>
        </p:nvCxnSpPr>
        <p:spPr>
          <a:xfrm>
            <a:off x="1511300" y="4313238"/>
            <a:ext cx="17463" cy="241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11" name="TextBox 20"/>
          <p:cNvSpPr txBox="1">
            <a:spLocks noChangeArrowheads="1"/>
          </p:cNvSpPr>
          <p:nvPr/>
        </p:nvSpPr>
        <p:spPr bwMode="auto">
          <a:xfrm>
            <a:off x="53311" y="6093296"/>
            <a:ext cx="19802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01 «Общегосударственные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вопросы»</a:t>
            </a:r>
          </a:p>
        </p:txBody>
      </p:sp>
      <p:sp>
        <p:nvSpPr>
          <p:cNvPr id="435212" name="TextBox 22"/>
          <p:cNvSpPr txBox="1">
            <a:spLocks noChangeArrowheads="1"/>
          </p:cNvSpPr>
          <p:nvPr/>
        </p:nvSpPr>
        <p:spPr bwMode="auto">
          <a:xfrm>
            <a:off x="423861" y="5492695"/>
            <a:ext cx="14112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02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«Национальная 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оборона»</a:t>
            </a:r>
          </a:p>
        </p:txBody>
      </p:sp>
      <p:sp>
        <p:nvSpPr>
          <p:cNvPr id="435213" name="TextBox 25"/>
          <p:cNvSpPr txBox="1">
            <a:spLocks noChangeArrowheads="1"/>
          </p:cNvSpPr>
          <p:nvPr/>
        </p:nvSpPr>
        <p:spPr bwMode="auto">
          <a:xfrm>
            <a:off x="977900" y="4416425"/>
            <a:ext cx="16081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03 «Национальная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безопасность и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правоохранительная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деятельность»</a:t>
            </a:r>
          </a:p>
        </p:txBody>
      </p:sp>
      <p:pic>
        <p:nvPicPr>
          <p:cNvPr id="435214" name="Picture 8" descr="http://img0.liveinternet.ru/images/attach/c/1/57/102/57102505_dandelions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6900" y="3789363"/>
            <a:ext cx="43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Прямая соединительная линия 29"/>
          <p:cNvCxnSpPr/>
          <p:nvPr/>
        </p:nvCxnSpPr>
        <p:spPr>
          <a:xfrm>
            <a:off x="3352800" y="4313238"/>
            <a:ext cx="109538" cy="10871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16" name="TextBox 1023"/>
          <p:cNvSpPr txBox="1">
            <a:spLocks noChangeArrowheads="1"/>
          </p:cNvSpPr>
          <p:nvPr/>
        </p:nvSpPr>
        <p:spPr bwMode="auto">
          <a:xfrm>
            <a:off x="3177810" y="5400361"/>
            <a:ext cx="10846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06 «Охрана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окружающей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среды»</a:t>
            </a:r>
          </a:p>
        </p:txBody>
      </p:sp>
      <p:pic>
        <p:nvPicPr>
          <p:cNvPr id="435217" name="Picture 10" descr="http://www.stroi-s.ru/i/dom1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30475" y="3789363"/>
            <a:ext cx="5667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27" name="Прямая соединительная линия 1026"/>
          <p:cNvCxnSpPr>
            <a:endCxn id="435219" idx="0"/>
          </p:cNvCxnSpPr>
          <p:nvPr/>
        </p:nvCxnSpPr>
        <p:spPr>
          <a:xfrm>
            <a:off x="2813050" y="4337050"/>
            <a:ext cx="125450" cy="16482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19" name="TextBox 1038"/>
          <p:cNvSpPr txBox="1">
            <a:spLocks noChangeArrowheads="1"/>
          </p:cNvSpPr>
          <p:nvPr/>
        </p:nvSpPr>
        <p:spPr bwMode="auto">
          <a:xfrm>
            <a:off x="2355423" y="5985307"/>
            <a:ext cx="11661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05 «Жилищно-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коммунальное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хозяйство»</a:t>
            </a:r>
          </a:p>
        </p:txBody>
      </p:sp>
      <p:pic>
        <p:nvPicPr>
          <p:cNvPr id="435220" name="Picture 12" descr="http://www.malatyahaber.com/sites/malatyahaber.com/files/haberler/2013/06/10/universteegt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21088" y="3789363"/>
            <a:ext cx="59055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45" name="Прямая соединительная линия 1044"/>
          <p:cNvCxnSpPr/>
          <p:nvPr/>
        </p:nvCxnSpPr>
        <p:spPr>
          <a:xfrm>
            <a:off x="3916363" y="4303713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22" name="TextBox 1047"/>
          <p:cNvSpPr txBox="1">
            <a:spLocks noChangeArrowheads="1"/>
          </p:cNvSpPr>
          <p:nvPr/>
        </p:nvSpPr>
        <p:spPr bwMode="auto">
          <a:xfrm>
            <a:off x="3407569" y="4552950"/>
            <a:ext cx="13743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07 «Образование»</a:t>
            </a:r>
          </a:p>
        </p:txBody>
      </p:sp>
      <p:pic>
        <p:nvPicPr>
          <p:cNvPr id="435223" name="Picture 14" descr="http://www.lifanovsky.com/wp-content/uploads/2009/06/bolshoi_draw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316413" y="3789363"/>
            <a:ext cx="4381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51" name="Прямая соединительная линия 1050"/>
          <p:cNvCxnSpPr/>
          <p:nvPr/>
        </p:nvCxnSpPr>
        <p:spPr>
          <a:xfrm>
            <a:off x="4535488" y="4344988"/>
            <a:ext cx="0" cy="1081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25" name="TextBox 1053"/>
          <p:cNvSpPr txBox="1">
            <a:spLocks noChangeArrowheads="1"/>
          </p:cNvSpPr>
          <p:nvPr/>
        </p:nvSpPr>
        <p:spPr bwMode="auto">
          <a:xfrm>
            <a:off x="4258304" y="5400361"/>
            <a:ext cx="13333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08 «Культура,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кинематография»</a:t>
            </a:r>
          </a:p>
        </p:txBody>
      </p:sp>
      <p:pic>
        <p:nvPicPr>
          <p:cNvPr id="435226" name="Picture 16" descr="http://vgae.ru/uploads/posts/2011-03/1300084874_image021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856163" y="3789363"/>
            <a:ext cx="608012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57" name="Прямая соединительная линия 1056"/>
          <p:cNvCxnSpPr>
            <a:endCxn id="435228" idx="0"/>
          </p:cNvCxnSpPr>
          <p:nvPr/>
        </p:nvCxnSpPr>
        <p:spPr>
          <a:xfrm>
            <a:off x="5160963" y="4344988"/>
            <a:ext cx="403815" cy="1747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28" name="TextBox 1060"/>
          <p:cNvSpPr txBox="1">
            <a:spLocks noChangeArrowheads="1"/>
          </p:cNvSpPr>
          <p:nvPr/>
        </p:nvSpPr>
        <p:spPr bwMode="auto">
          <a:xfrm>
            <a:off x="4737019" y="6092572"/>
            <a:ext cx="16555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09 «Здравоохранение»</a:t>
            </a:r>
          </a:p>
        </p:txBody>
      </p:sp>
      <p:pic>
        <p:nvPicPr>
          <p:cNvPr id="435229" name="Picture 18" descr="http://v2.nabchelny.ru/upload/resize_cache/iblock/3d1/600_420_0/DSC_6445.JPG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543550" y="3789363"/>
            <a:ext cx="50482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65" name="Прямая соединительная линия 1064"/>
          <p:cNvCxnSpPr/>
          <p:nvPr/>
        </p:nvCxnSpPr>
        <p:spPr>
          <a:xfrm>
            <a:off x="5795963" y="4329113"/>
            <a:ext cx="0" cy="11322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31" name="TextBox 1067"/>
          <p:cNvSpPr txBox="1">
            <a:spLocks noChangeArrowheads="1"/>
          </p:cNvSpPr>
          <p:nvPr/>
        </p:nvSpPr>
        <p:spPr bwMode="auto">
          <a:xfrm>
            <a:off x="5594350" y="5461330"/>
            <a:ext cx="12744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 «Социальная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политика»</a:t>
            </a:r>
          </a:p>
        </p:txBody>
      </p:sp>
      <p:pic>
        <p:nvPicPr>
          <p:cNvPr id="435232" name="Picture 20" descr="http://im0-tub-ru.yandex.net/i?id=448636504-14-72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108700" y="3789363"/>
            <a:ext cx="5762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71" name="Прямая соединительная линия 1070"/>
          <p:cNvCxnSpPr/>
          <p:nvPr/>
        </p:nvCxnSpPr>
        <p:spPr>
          <a:xfrm>
            <a:off x="6399213" y="4303713"/>
            <a:ext cx="1587" cy="340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34" name="TextBox 1074"/>
          <p:cNvSpPr txBox="1">
            <a:spLocks noChangeArrowheads="1"/>
          </p:cNvSpPr>
          <p:nvPr/>
        </p:nvSpPr>
        <p:spPr bwMode="auto">
          <a:xfrm>
            <a:off x="5890030" y="4543038"/>
            <a:ext cx="12410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 «Физическая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культура и спорт»</a:t>
            </a:r>
          </a:p>
        </p:txBody>
      </p:sp>
      <p:pic>
        <p:nvPicPr>
          <p:cNvPr id="435235" name="Picture 22" descr="http://debri-dv.ru/filedata/debri-dv/images_small/7107.jpg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713538" y="3789363"/>
            <a:ext cx="5397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84" name="Прямая соединительная линия 1083"/>
          <p:cNvCxnSpPr>
            <a:endCxn id="435237" idx="0"/>
          </p:cNvCxnSpPr>
          <p:nvPr/>
        </p:nvCxnSpPr>
        <p:spPr>
          <a:xfrm>
            <a:off x="6983413" y="4303713"/>
            <a:ext cx="134582" cy="1558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37" name="TextBox 1087"/>
          <p:cNvSpPr txBox="1">
            <a:spLocks noChangeArrowheads="1"/>
          </p:cNvSpPr>
          <p:nvPr/>
        </p:nvSpPr>
        <p:spPr bwMode="auto">
          <a:xfrm>
            <a:off x="6571659" y="5862026"/>
            <a:ext cx="10926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 «Средства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массовой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информации»</a:t>
            </a:r>
          </a:p>
        </p:txBody>
      </p:sp>
      <p:pic>
        <p:nvPicPr>
          <p:cNvPr id="435238" name="Picture 24" descr="http://img1.liveinternet.ru/images/attach/c/2/74/637/74637695_money_1400x1050.jpg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289800" y="3789363"/>
            <a:ext cx="595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94" name="Прямая соединительная линия 1093"/>
          <p:cNvCxnSpPr/>
          <p:nvPr/>
        </p:nvCxnSpPr>
        <p:spPr>
          <a:xfrm>
            <a:off x="7586663" y="4273550"/>
            <a:ext cx="0" cy="2365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40" name="TextBox 1095"/>
          <p:cNvSpPr txBox="1">
            <a:spLocks noChangeArrowheads="1"/>
          </p:cNvSpPr>
          <p:nvPr/>
        </p:nvSpPr>
        <p:spPr bwMode="auto">
          <a:xfrm>
            <a:off x="7131050" y="4510088"/>
            <a:ext cx="17574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 «Обслуживание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государственного и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муниципального долга»</a:t>
            </a:r>
          </a:p>
        </p:txBody>
      </p:sp>
      <p:pic>
        <p:nvPicPr>
          <p:cNvPr id="435241" name="Picture 26" descr="http://dragon-cha.ru/d/375300/d/meshochek_drakon_1.jpg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956550" y="3789363"/>
            <a:ext cx="6477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9" name="Двойная стрелка влево/вправо 1098"/>
          <p:cNvSpPr/>
          <p:nvPr/>
        </p:nvSpPr>
        <p:spPr>
          <a:xfrm>
            <a:off x="8172450" y="4048125"/>
            <a:ext cx="215900" cy="8572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01" name="Прямая соединительная линия 1100"/>
          <p:cNvCxnSpPr/>
          <p:nvPr/>
        </p:nvCxnSpPr>
        <p:spPr>
          <a:xfrm>
            <a:off x="8280400" y="4324350"/>
            <a:ext cx="323850" cy="13068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44" name="TextBox 1103"/>
          <p:cNvSpPr txBox="1">
            <a:spLocks noChangeArrowheads="1"/>
          </p:cNvSpPr>
          <p:nvPr/>
        </p:nvSpPr>
        <p:spPr bwMode="auto">
          <a:xfrm>
            <a:off x="7608906" y="5564014"/>
            <a:ext cx="1558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 «Межбюджетные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трансферты </a:t>
            </a:r>
          </a:p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общего характера»</a:t>
            </a:r>
          </a:p>
        </p:txBody>
      </p:sp>
      <p:pic>
        <p:nvPicPr>
          <p:cNvPr id="435245" name="Picture 30" descr="http://www.stiebelrus.com/modules/gallery/uploads/obl1/2.jpg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1835150" y="3789363"/>
            <a:ext cx="5778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36" name="Прямая соединительная линия 1135"/>
          <p:cNvCxnSpPr>
            <a:endCxn id="435247" idx="0"/>
          </p:cNvCxnSpPr>
          <p:nvPr/>
        </p:nvCxnSpPr>
        <p:spPr>
          <a:xfrm>
            <a:off x="2160588" y="4339982"/>
            <a:ext cx="319636" cy="11634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247" name="TextBox 1139"/>
          <p:cNvSpPr txBox="1">
            <a:spLocks noChangeArrowheads="1"/>
          </p:cNvSpPr>
          <p:nvPr/>
        </p:nvSpPr>
        <p:spPr bwMode="auto">
          <a:xfrm>
            <a:off x="1763649" y="5503415"/>
            <a:ext cx="14331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04 «Национальная </a:t>
            </a:r>
          </a:p>
          <a:p>
            <a:pPr algn="ctr"/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экономика»</a:t>
            </a:r>
          </a:p>
        </p:txBody>
      </p:sp>
      <p:sp>
        <p:nvSpPr>
          <p:cNvPr id="435248" name="Номер слайда 4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E4D221-A211-491F-8AA9-04A4DD034BDC}" type="slidenum">
              <a:rPr lang="ru-RU">
                <a:solidFill>
                  <a:srgbClr val="59595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ru-RU" dirty="0">
              <a:solidFill>
                <a:srgbClr val="595959"/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1" y="30739"/>
            <a:ext cx="586047" cy="748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7251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9607025"/>
              </p:ext>
            </p:extLst>
          </p:nvPr>
        </p:nvGraphicFramePr>
        <p:xfrm>
          <a:off x="209550" y="1562100"/>
          <a:ext cx="8724900" cy="5179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402" name="Диаграмма" r:id="rId4" imgW="8553450" imgH="4933950" progId="Excel.Chart.8">
                  <p:embed followColorScheme="full"/>
                </p:oleObj>
              </mc:Choice>
              <mc:Fallback>
                <p:oleObj name="Диаграмма" r:id="rId4" imgW="8553450" imgH="4933950" progId="Excel.Chart.8">
                  <p:embed followColorScheme="full"/>
                  <p:pic>
                    <p:nvPicPr>
                      <p:cNvPr id="0" name="Picture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50" y="1562100"/>
                        <a:ext cx="8724900" cy="5179268"/>
                      </a:xfrm>
                      <a:prstGeom prst="rect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Динамика расходов консолидированного бюджета    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за  2014-2015 годы (тыс. руб.)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675688" y="6381750"/>
            <a:ext cx="371475" cy="365125"/>
          </a:xfrm>
        </p:spPr>
        <p:txBody>
          <a:bodyPr/>
          <a:lstStyle/>
          <a:p>
            <a:pPr>
              <a:defRPr/>
            </a:pPr>
            <a:fld id="{5254DC3A-C7D4-40DD-B7C5-8A6CBCAC908B}" type="slidenum">
              <a:rPr lang="ru-RU" b="1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28</a:t>
            </a:fld>
            <a:endParaRPr lang="ru-RU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37253" name="TextBox 5"/>
          <p:cNvSpPr txBox="1">
            <a:spLocks noChangeArrowheads="1"/>
          </p:cNvSpPr>
          <p:nvPr/>
        </p:nvSpPr>
        <p:spPr bwMode="auto">
          <a:xfrm>
            <a:off x="642938" y="1857375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130" y="116632"/>
            <a:ext cx="710347" cy="90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 rot="800975">
            <a:off x="4305125" y="2912687"/>
            <a:ext cx="3083234" cy="1278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снижение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на  </a:t>
            </a:r>
            <a:r>
              <a:rPr lang="ru-RU" dirty="0">
                <a:solidFill>
                  <a:schemeClr val="tx1"/>
                </a:solidFill>
              </a:rPr>
              <a:t>29 349,3 тыс. руб.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63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Структура расходов консолидированного 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бюджета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за 2014-2015 годы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36</a:t>
            </a:r>
          </a:p>
        </p:txBody>
      </p:sp>
      <p:graphicFrame>
        <p:nvGraphicFramePr>
          <p:cNvPr id="439299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4026974"/>
              </p:ext>
            </p:extLst>
          </p:nvPr>
        </p:nvGraphicFramePr>
        <p:xfrm>
          <a:off x="665312" y="2997201"/>
          <a:ext cx="3709987" cy="3312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604" name="Лист" r:id="rId4" imgW="3714750" imgH="3371850" progId="Excel.Sheet.8">
                  <p:embed/>
                </p:oleObj>
              </mc:Choice>
              <mc:Fallback>
                <p:oleObj name="Лист" r:id="rId4" imgW="3714750" imgH="3371850" progId="Excel.Sheet.8">
                  <p:embed/>
                  <p:pic>
                    <p:nvPicPr>
                      <p:cNvPr id="0" name="Picture 20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312" y="2997201"/>
                        <a:ext cx="3709987" cy="33121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2813050" y="2252663"/>
            <a:ext cx="1368425" cy="1042986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</a:rPr>
              <a:t>Прочие расходы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</a:rPr>
              <a:t>48 728,3 тыс. руб.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6600" y="5516563"/>
            <a:ext cx="1809750" cy="108108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социально-ориентированные отрасли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301 535,0 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/>
              <a:t>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5619" y="2325514"/>
            <a:ext cx="1440160" cy="10795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17 973,3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 err="1"/>
              <a:t>.</a:t>
            </a:r>
            <a:r>
              <a:rPr lang="ru-RU" sz="1400" b="1" dirty="0" err="1" smtClean="0"/>
              <a:t>й</a:t>
            </a:r>
            <a:endParaRPr lang="ru-RU" sz="1400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2275682" y="3258344"/>
            <a:ext cx="537368" cy="618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191147" y="3410744"/>
            <a:ext cx="0" cy="4659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3850" y="1773238"/>
            <a:ext cx="3903663" cy="3683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/>
              <a:t>Фактическое исполнение за 2014 год</a:t>
            </a:r>
          </a:p>
        </p:txBody>
      </p:sp>
      <p:graphicFrame>
        <p:nvGraphicFramePr>
          <p:cNvPr id="439307" name="Диаграмма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676287"/>
              </p:ext>
            </p:extLst>
          </p:nvPr>
        </p:nvGraphicFramePr>
        <p:xfrm>
          <a:off x="5241925" y="3090863"/>
          <a:ext cx="3714750" cy="253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605" name="Лист" r:id="rId7" imgW="3714750" imgH="2533650" progId="Excel.Sheet.8">
                  <p:embed/>
                </p:oleObj>
              </mc:Choice>
              <mc:Fallback>
                <p:oleObj name="Лист" r:id="rId7" imgW="3714750" imgH="2533650" progId="Excel.Sheet.8">
                  <p:embed/>
                  <p:pic>
                    <p:nvPicPr>
                      <p:cNvPr id="0" name="Picture 21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1925" y="3090863"/>
                        <a:ext cx="3714750" cy="2535237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Скругленный прямоугольник 21"/>
          <p:cNvSpPr/>
          <p:nvPr/>
        </p:nvSpPr>
        <p:spPr>
          <a:xfrm>
            <a:off x="7393335" y="2141538"/>
            <a:ext cx="1296988" cy="1116806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</a:rPr>
              <a:t>Прочие расходы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</a:rPr>
              <a:t>47 310,8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</a:rPr>
              <a:t>тыс. руб.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500562" y="2252663"/>
            <a:ext cx="1511597" cy="1068387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                         13 235,4 </a:t>
            </a:r>
            <a:r>
              <a:rPr lang="ru-RU" sz="1400" b="1" i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134399" y="5516563"/>
            <a:ext cx="1841326" cy="1081087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социально-ориентированные отрасли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78  341,2 </a:t>
            </a:r>
            <a:r>
              <a:rPr lang="ru-RU" sz="1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/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59338" y="1628775"/>
            <a:ext cx="383098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 smtClean="0"/>
              <a:t>Фактическое </a:t>
            </a:r>
            <a:r>
              <a:rPr lang="ru-RU" u="sng" dirty="0"/>
              <a:t>исполнение за 2015 год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H="1">
            <a:off x="6875463" y="2997200"/>
            <a:ext cx="517872" cy="5222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23" idx="2"/>
          </p:cNvCxnSpPr>
          <p:nvPr/>
        </p:nvCxnSpPr>
        <p:spPr>
          <a:xfrm>
            <a:off x="5256361" y="3321050"/>
            <a:ext cx="260995" cy="1793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endCxn id="24" idx="0"/>
          </p:cNvCxnSpPr>
          <p:nvPr/>
        </p:nvCxnSpPr>
        <p:spPr>
          <a:xfrm>
            <a:off x="7596188" y="4941888"/>
            <a:ext cx="458874" cy="5746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4692" y="116632"/>
            <a:ext cx="710347" cy="90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21848" y="764704"/>
            <a:ext cx="9144000" cy="5976938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– ЭТО ПЛАН ДОХОДОВ И РАСХОДОВ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Каждый житель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муниципального района является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участником формирования этого плана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район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расходует поступившие доходы для выполнения своих функций и предоставления общественных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(муниципальных)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услуг: образование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культура, спорт, социальное обеспечение,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защита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общественных интересов, гражданских прав и свобод и др.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Заголовок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504056"/>
          </a:xfrm>
        </p:spPr>
        <p:txBody>
          <a:bodyPr rtlCol="0"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30D2B-D2F0-412D-824B-903627BFC362}" type="slidenum">
              <a:rPr lang="ru-RU"/>
              <a:pPr>
                <a:defRPr/>
              </a:pPr>
              <a:t>3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08" y="260648"/>
            <a:ext cx="586047" cy="748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3939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0847757"/>
              </p:ext>
            </p:extLst>
          </p:nvPr>
        </p:nvGraphicFramePr>
        <p:xfrm>
          <a:off x="238125" y="1268761"/>
          <a:ext cx="8789988" cy="5400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087" name="Лист" r:id="rId4" imgW="8705850" imgH="4800600" progId="Excel.Sheet.8">
                  <p:embed/>
                </p:oleObj>
              </mc:Choice>
              <mc:Fallback>
                <p:oleObj name="Лист" r:id="rId4" imgW="8705850" imgH="4800600" progId="Excel.Sheet.8">
                  <p:embed/>
                  <p:pic>
                    <p:nvPicPr>
                      <p:cNvPr id="0" name="Picture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" y="1268761"/>
                        <a:ext cx="8789988" cy="5400328"/>
                      </a:xfrm>
                      <a:prstGeom prst="rect">
                        <a:avLst/>
                      </a:prstGeom>
                      <a:solidFill>
                        <a:srgbClr val="C00000"/>
                      </a:solidFill>
                      <a:ln>
                        <a:solidFill>
                          <a:srgbClr val="7030A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43000"/>
          </a:xfr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Структура расходов консолидированного бюджета             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 2014-2015 годы (тыс. руб.)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F2A9C9-A406-4425-BF5D-72F9D73CAEAC}" type="slidenum">
              <a:rPr lang="ru-RU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30</a:t>
            </a:fld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2214563" y="2132856"/>
            <a:ext cx="285750" cy="3960440"/>
          </a:xfrm>
          <a:prstGeom prst="leftBrace">
            <a:avLst>
              <a:gd name="adj1" fmla="val 54935"/>
              <a:gd name="adj2" fmla="val 4962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Рисунок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130" y="116632"/>
            <a:ext cx="710347" cy="90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7251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2355173"/>
              </p:ext>
            </p:extLst>
          </p:nvPr>
        </p:nvGraphicFramePr>
        <p:xfrm>
          <a:off x="209550" y="1196752"/>
          <a:ext cx="8724900" cy="5544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75" name="Лист" r:id="rId4" imgW="8553450" imgH="4933950" progId="Excel.Sheet.8">
                  <p:embed followColorScheme="full"/>
                </p:oleObj>
              </mc:Choice>
              <mc:Fallback>
                <p:oleObj name="Лист" r:id="rId4" imgW="8553450" imgH="4933950" progId="Excel.Sheet.8">
                  <p:embed followColorScheme="full"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50" y="1196752"/>
                        <a:ext cx="8724900" cy="5544616"/>
                      </a:xfrm>
                      <a:prstGeom prst="rect">
                        <a:avLst/>
                      </a:prstGeom>
                      <a:solidFill>
                        <a:srgbClr val="C00000"/>
                      </a:solidFill>
                      <a:ln>
                        <a:solidFill>
                          <a:srgbClr val="7030A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3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Динамика расходов бюджета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 за  2014-2015 годы (тыс. руб.)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675688" y="6381750"/>
            <a:ext cx="371475" cy="365125"/>
          </a:xfrm>
        </p:spPr>
        <p:txBody>
          <a:bodyPr/>
          <a:lstStyle/>
          <a:p>
            <a:pPr>
              <a:defRPr/>
            </a:pPr>
            <a:fld id="{5254DC3A-C7D4-40DD-B7C5-8A6CBCAC908B}" type="slidenum">
              <a:rPr lang="ru-RU" b="1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31</a:t>
            </a:fld>
            <a:endParaRPr lang="ru-RU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37253" name="TextBox 5"/>
          <p:cNvSpPr txBox="1">
            <a:spLocks noChangeArrowheads="1"/>
          </p:cNvSpPr>
          <p:nvPr/>
        </p:nvSpPr>
        <p:spPr bwMode="auto">
          <a:xfrm>
            <a:off x="642938" y="1857375"/>
            <a:ext cx="1143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130" y="116632"/>
            <a:ext cx="710347" cy="90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 rot="800975">
            <a:off x="4305125" y="2912687"/>
            <a:ext cx="3083234" cy="12780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снижение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на  27 983,0 </a:t>
            </a:r>
            <a:r>
              <a:rPr lang="ru-RU" dirty="0">
                <a:solidFill>
                  <a:schemeClr val="tx1"/>
                </a:solidFill>
              </a:rPr>
              <a:t>тыс. руб. </a:t>
            </a:r>
          </a:p>
        </p:txBody>
      </p:sp>
    </p:spTree>
    <p:extLst>
      <p:ext uri="{BB962C8B-B14F-4D97-AF65-F5344CB8AC3E}">
        <p14:creationId xmlns:p14="http://schemas.microsoft.com/office/powerpoint/2010/main" val="74730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98515790"/>
              </p:ext>
            </p:extLst>
          </p:nvPr>
        </p:nvGraphicFramePr>
        <p:xfrm>
          <a:off x="0" y="1481120"/>
          <a:ext cx="9138300" cy="5285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174689" y="4561251"/>
            <a:ext cx="1840484" cy="4538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778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0700  Образование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230 253,8 </a:t>
            </a:r>
            <a:r>
              <a:rPr lang="ru-RU" sz="1000" b="1" dirty="0"/>
              <a:t>тыс. 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756" y="2481262"/>
            <a:ext cx="2101158" cy="66220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12 045,2 </a:t>
            </a:r>
            <a:r>
              <a:rPr lang="ru-RU" sz="1000" b="1" dirty="0"/>
              <a:t>тыс. руб.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5158" y="3500418"/>
            <a:ext cx="1776957" cy="7265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/>
              <a:t>0900  Здравоохранение 312,2 тыс</a:t>
            </a:r>
            <a:r>
              <a:rPr lang="ru-RU" sz="1000" b="1" dirty="0"/>
              <a:t>. 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1182801" y="115888"/>
            <a:ext cx="789452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СТРУКТУРА  </a:t>
            </a:r>
            <a:r>
              <a:rPr lang="ru-RU" sz="16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БЮДЖЕТА </a:t>
            </a:r>
            <a:r>
              <a:rPr lang="ru-RU" sz="16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ДЕРГАЧЕВСКОГО МУНИЦИПАЛЬНОГО </a:t>
            </a:r>
            <a:r>
              <a:rPr lang="ru-RU" sz="16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РАЙОНА </a:t>
            </a:r>
            <a:r>
              <a:rPr lang="ru-RU" sz="16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6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2015</a:t>
            </a:r>
            <a:r>
              <a:rPr lang="ru-RU" sz="16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6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930493" y="5125461"/>
            <a:ext cx="1884906" cy="4613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1400 межбюджетные трансферты  </a:t>
            </a:r>
            <a:r>
              <a:rPr lang="ru-RU" sz="1000" b="1" dirty="0" smtClean="0"/>
              <a:t>2 802,5  </a:t>
            </a:r>
            <a:r>
              <a:rPr lang="ru-RU" sz="1000" b="1" dirty="0"/>
              <a:t>тыс. 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19666" y="6000617"/>
            <a:ext cx="2016224" cy="4613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71,5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23458" y="5519158"/>
            <a:ext cx="1842530" cy="4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39 596,5 </a:t>
            </a:r>
            <a:r>
              <a:rPr lang="ru-RU" sz="1000" b="1" dirty="0"/>
              <a:t>тыс. 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7127778" y="3773015"/>
            <a:ext cx="1800200" cy="87873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1300  Обслуживание государственного и муниципального долга </a:t>
            </a:r>
            <a:r>
              <a:rPr lang="ru-RU" sz="1000" b="1" dirty="0" smtClean="0"/>
              <a:t>185,2 </a:t>
            </a:r>
            <a:r>
              <a:rPr lang="ru-RU" sz="1000" b="1" dirty="0"/>
              <a:t>тыс. руб.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75247" y="1729205"/>
            <a:ext cx="2605156" cy="7099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145,1 </a:t>
            </a:r>
            <a:r>
              <a:rPr lang="ru-RU" sz="1000" b="1" dirty="0"/>
              <a:t>тыс.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79530" y="1573204"/>
            <a:ext cx="2125171" cy="5109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1000  Социальная политика </a:t>
            </a:r>
            <a:r>
              <a:rPr lang="ru-RU" sz="1000" b="1" dirty="0" smtClean="0"/>
              <a:t>   8 471,9 </a:t>
            </a:r>
            <a:r>
              <a:rPr lang="ru-RU" sz="1000" b="1" dirty="0"/>
              <a:t>тыс. руб.</a:t>
            </a:r>
          </a:p>
        </p:txBody>
      </p:sp>
      <p:pic>
        <p:nvPicPr>
          <p:cNvPr id="2870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7857" y="4495899"/>
            <a:ext cx="5762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4050" y="1925318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2269" y="5431846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9545" y="5867880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2129" y="1700213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8" name="Picture 1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6737" y="5015072"/>
            <a:ext cx="5429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9" name="Picture 15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3526" y="1921651"/>
            <a:ext cx="5508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8624" y="3954348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0913" y="2638144"/>
            <a:ext cx="6175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2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0913" y="3562240"/>
            <a:ext cx="579437" cy="439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2861" y="1700213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532981" y="913633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28 932,1 тыс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419475" y="3068638"/>
            <a:ext cx="2363893" cy="2287491"/>
          </a:xfrm>
          <a:prstGeom prst="roundRect">
            <a:avLst>
              <a:gd name="adj" fmla="val 50000"/>
            </a:avLst>
          </a:prstGeom>
          <a:blipFill dpi="0" rotWithShape="1">
            <a:blip r:embed="rId18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бюджета </a:t>
            </a: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323 107,6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6930492" y="2851198"/>
            <a:ext cx="1949909" cy="46133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 251,6 </a:t>
            </a:r>
            <a:r>
              <a:rPr lang="ru-RU" sz="1000" b="1" dirty="0"/>
              <a:t>тыс. руб.</a:t>
            </a:r>
          </a:p>
        </p:txBody>
      </p:sp>
      <p:pic>
        <p:nvPicPr>
          <p:cNvPr id="28725" name="Picture 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467" y="95919"/>
            <a:ext cx="62052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Овал 14"/>
          <p:cNvSpPr/>
          <p:nvPr/>
        </p:nvSpPr>
        <p:spPr>
          <a:xfrm>
            <a:off x="3804929" y="574458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6104868">
            <a:off x="4223365" y="5315754"/>
            <a:ext cx="233990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506194" y="6284199"/>
            <a:ext cx="2257833" cy="457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1200   Средства массовой информации 40,0 </a:t>
            </a:r>
            <a:r>
              <a:rPr lang="ru-RU" sz="1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тыс.руб</a:t>
            </a:r>
            <a:endParaRPr lang="ru-RU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531" y="5940726"/>
            <a:ext cx="695890" cy="58111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16" y="2827759"/>
            <a:ext cx="541248" cy="50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5756"/>
      </p:ext>
    </p:extLst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pic>
        <p:nvPicPr>
          <p:cNvPr id="307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9487" y="115888"/>
            <a:ext cx="620526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78612" y="226547"/>
            <a:ext cx="74546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200" b="1" i="1" dirty="0">
                <a:solidFill>
                  <a:srgbClr val="7030A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</a:rPr>
              <a:t>Уровень финансирования бюджета </a:t>
            </a:r>
            <a:r>
              <a:rPr lang="ru-RU" sz="2200" b="1" i="1" dirty="0" err="1">
                <a:solidFill>
                  <a:srgbClr val="7030A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</a:rPr>
              <a:t>Дергачевского</a:t>
            </a:r>
            <a:r>
              <a:rPr lang="ru-RU" sz="2200" b="1" i="1" dirty="0">
                <a:solidFill>
                  <a:srgbClr val="7030A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</a:rPr>
              <a:t> муниципального района в  2015 году</a:t>
            </a:r>
            <a:endParaRPr lang="ru-RU" sz="2200" b="1" dirty="0">
              <a:solidFill>
                <a:srgbClr val="7030A0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835533524"/>
              </p:ext>
            </p:extLst>
          </p:nvPr>
        </p:nvGraphicFramePr>
        <p:xfrm>
          <a:off x="323528" y="1052736"/>
          <a:ext cx="8409735" cy="5581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0874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2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финансирования социальной сферы </a:t>
            </a:r>
            <a:r>
              <a:rPr lang="ru-RU" sz="2200" b="1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муниципального района   </a:t>
            </a:r>
            <a:r>
              <a:rPr lang="ru-RU" sz="2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(тыс. руб.)</a:t>
            </a:r>
            <a:br>
              <a:rPr lang="ru-RU" sz="2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86AE7-D1A3-44EB-B42F-73A7584B9F58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3203122"/>
              </p:ext>
            </p:extLst>
          </p:nvPr>
        </p:nvGraphicFramePr>
        <p:xfrm>
          <a:off x="457200" y="980728"/>
          <a:ext cx="389877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121287178"/>
              </p:ext>
            </p:extLst>
          </p:nvPr>
        </p:nvGraphicFramePr>
        <p:xfrm>
          <a:off x="4211960" y="1052736"/>
          <a:ext cx="4752528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800127226"/>
              </p:ext>
            </p:extLst>
          </p:nvPr>
        </p:nvGraphicFramePr>
        <p:xfrm>
          <a:off x="2555776" y="4077072"/>
          <a:ext cx="3912096" cy="278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586047" cy="74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37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>
                <a:solidFill>
                  <a:srgbClr val="0070C0"/>
                </a:solidFill>
              </a:rPr>
              <a:t>Структура расходов социальной сферы  </a:t>
            </a:r>
            <a:r>
              <a:rPr lang="ru-RU" sz="2400" b="1" i="1" dirty="0" err="1">
                <a:solidFill>
                  <a:srgbClr val="0070C0"/>
                </a:solidFill>
              </a:rPr>
              <a:t>Д</a:t>
            </a:r>
            <a:r>
              <a:rPr lang="ru-RU" sz="2400" b="1" i="1" dirty="0" err="1" smtClean="0">
                <a:solidFill>
                  <a:srgbClr val="0070C0"/>
                </a:solidFill>
              </a:rPr>
              <a:t>ергачевского</a:t>
            </a:r>
            <a:r>
              <a:rPr lang="ru-RU" sz="2400" b="1" i="1" dirty="0" smtClean="0">
                <a:solidFill>
                  <a:srgbClr val="0070C0"/>
                </a:solidFill>
              </a:rPr>
              <a:t> муниципального района в  </a:t>
            </a:r>
            <a:r>
              <a:rPr lang="ru-RU" sz="2400" b="1" i="1" dirty="0">
                <a:solidFill>
                  <a:srgbClr val="0070C0"/>
                </a:solidFill>
              </a:rPr>
              <a:t>2015 </a:t>
            </a:r>
            <a:r>
              <a:rPr lang="ru-RU" sz="2400" b="1" i="1" dirty="0" smtClean="0">
                <a:solidFill>
                  <a:srgbClr val="0070C0"/>
                </a:solidFill>
              </a:rPr>
              <a:t>году</a:t>
            </a:r>
            <a:r>
              <a:rPr lang="ru-RU" sz="2400" b="1" i="1" dirty="0">
                <a:solidFill>
                  <a:srgbClr val="0070C0"/>
                </a:solidFill>
              </a:rPr>
              <a:t/>
            </a:r>
            <a:br>
              <a:rPr lang="ru-RU" sz="2400" b="1" i="1" dirty="0">
                <a:solidFill>
                  <a:srgbClr val="0070C0"/>
                </a:solidFill>
              </a:rPr>
            </a:b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86AE7-D1A3-44EB-B42F-73A7584B9F58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4128619"/>
              </p:ext>
            </p:extLst>
          </p:nvPr>
        </p:nvGraphicFramePr>
        <p:xfrm>
          <a:off x="179512" y="1196752"/>
          <a:ext cx="871296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586047" cy="74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87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683568" y="3214688"/>
            <a:ext cx="70386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143422" y="873125"/>
            <a:ext cx="2428875" cy="1412875"/>
            <a:chOff x="6925017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925017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500837" y="844550"/>
            <a:ext cx="2571750" cy="1370013"/>
            <a:chOff x="6916848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916848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3999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r>
              <a:rPr lang="ru-RU" sz="17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        Положительные </a:t>
            </a: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аспекты перехода на программный формат </a:t>
            </a:r>
            <a:r>
              <a:rPr lang="ru-RU" sz="17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бюджета –</a:t>
            </a:r>
          </a:p>
          <a:p>
            <a:pPr algn="ctr"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       достижение </a:t>
            </a: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результатов реализации муниципальных </a:t>
            </a:r>
            <a:r>
              <a:rPr lang="ru-RU" sz="17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программ </a:t>
            </a: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endParaRPr lang="ru-RU" sz="1700" b="1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             с </a:t>
            </a: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7690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343" y="0"/>
            <a:ext cx="62052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43699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818" y="176166"/>
            <a:ext cx="601663" cy="76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8" name="Text Box 2"/>
          <p:cNvSpPr txBox="1">
            <a:spLocks noChangeArrowheads="1"/>
          </p:cNvSpPr>
          <p:nvPr/>
        </p:nvSpPr>
        <p:spPr bwMode="auto">
          <a:xfrm>
            <a:off x="1043608" y="206263"/>
            <a:ext cx="79295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sz="2000" b="1" dirty="0">
                <a:solidFill>
                  <a:srgbClr val="9A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Итоги реализации муниципальных программ в бюджете </a:t>
            </a:r>
            <a:r>
              <a:rPr lang="ru-RU" sz="2000" b="1" dirty="0" err="1">
                <a:solidFill>
                  <a:srgbClr val="9A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Дергачевского</a:t>
            </a:r>
            <a:r>
              <a:rPr lang="ru-RU" sz="2000" b="1" dirty="0">
                <a:solidFill>
                  <a:srgbClr val="9A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муниципального </a:t>
            </a:r>
            <a:r>
              <a:rPr lang="ru-RU" sz="20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района в 2015 году</a:t>
            </a:r>
          </a:p>
        </p:txBody>
      </p:sp>
      <p:sp>
        <p:nvSpPr>
          <p:cNvPr id="15406" name="Text Box 70"/>
          <p:cNvSpPr txBox="1">
            <a:spLocks noChangeArrowheads="1"/>
          </p:cNvSpPr>
          <p:nvPr/>
        </p:nvSpPr>
        <p:spPr bwMode="auto">
          <a:xfrm>
            <a:off x="7380312" y="1052736"/>
            <a:ext cx="12493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맑은 고딕" pitchFamily="34" charset="-127"/>
              </a:defRPr>
            </a:lvl9pPr>
          </a:lstStyle>
          <a:p>
            <a:pPr algn="ctr" eaLnBrk="1" hangingPunct="1"/>
            <a:r>
              <a:rPr lang="ru-RU" sz="1600" dirty="0">
                <a:latin typeface="Times New Roman" pitchFamily="18" charset="0"/>
                <a:cs typeface="Arial" charset="0"/>
              </a:rPr>
              <a:t>тыс. рублей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211529"/>
              </p:ext>
            </p:extLst>
          </p:nvPr>
        </p:nvGraphicFramePr>
        <p:xfrm>
          <a:off x="457200" y="1600200"/>
          <a:ext cx="8363272" cy="4775852"/>
        </p:xfrm>
        <a:graphic>
          <a:graphicData uri="http://schemas.openxmlformats.org/drawingml/2006/table">
            <a:tbl>
              <a:tblPr/>
              <a:tblGrid>
                <a:gridCol w="4481379"/>
                <a:gridCol w="1442622"/>
                <a:gridCol w="1089765"/>
                <a:gridCol w="1349506"/>
              </a:tblGrid>
              <a:tr h="6046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Бюджетные ассигнования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Исполнено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% исполнения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384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"Противодействие коррупции в </a:t>
                      </a:r>
                      <a:r>
                        <a:rPr lang="ru-RU" sz="1400" b="1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Дергачевском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 муниципальном районе на 2014-2016г."</a:t>
                      </a:r>
                      <a:endParaRPr lang="ru-RU" sz="1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1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1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520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"Повышение эффективности управления муниципальными финансами </a:t>
                      </a:r>
                      <a:r>
                        <a:rPr lang="ru-RU" sz="1400" b="1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Дергачевского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 муниципального района на 2015 - 2019 </a:t>
                      </a:r>
                      <a:r>
                        <a:rPr lang="ru-RU" sz="1400" b="1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г.г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."</a:t>
                      </a:r>
                      <a:endParaRPr lang="ru-RU" sz="1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12,0</a:t>
                      </a:r>
                      <a:endParaRPr lang="ru-RU" sz="1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12,0</a:t>
                      </a:r>
                      <a:endParaRPr lang="ru-RU" sz="11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5221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"Обеспечение эффективности деятельности органов местного самоуправления Дергачевского муниципального района на 2015-2017 годы"</a:t>
                      </a:r>
                      <a:endParaRPr lang="ru-RU" sz="11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5 850, 0</a:t>
                      </a:r>
                      <a:endParaRPr lang="ru-RU" sz="11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5 701,0</a:t>
                      </a:r>
                      <a:endParaRPr lang="ru-RU" sz="11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97,5%</a:t>
                      </a:r>
                      <a:endParaRPr lang="ru-RU" sz="1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7497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"Комплексная программа противодействия злоупотреблению наркотиками и их незаконному обороту на 2014-2016 годы"</a:t>
                      </a:r>
                      <a:endParaRPr lang="ru-RU" sz="11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49 ,0</a:t>
                      </a:r>
                      <a:endParaRPr lang="ru-RU" sz="11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49 ,0</a:t>
                      </a:r>
                      <a:endParaRPr lang="ru-RU" sz="11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381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396147"/>
              </p:ext>
            </p:extLst>
          </p:nvPr>
        </p:nvGraphicFramePr>
        <p:xfrm>
          <a:off x="323528" y="404662"/>
          <a:ext cx="8496944" cy="6238042"/>
        </p:xfrm>
        <a:graphic>
          <a:graphicData uri="http://schemas.openxmlformats.org/drawingml/2006/table">
            <a:tbl>
              <a:tblPr/>
              <a:tblGrid>
                <a:gridCol w="4553006"/>
                <a:gridCol w="1465680"/>
                <a:gridCol w="1107183"/>
                <a:gridCol w="1371075"/>
              </a:tblGrid>
              <a:tr h="6216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Бюджетные ассигнования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Исполнено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% исполнения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756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"Развитие образования Дергачевского муниципального района на 2015-2017 годы"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211,6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211,6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756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"Снижение рисков и смягчение последствий чрезвычайных ситуаций природного и техногенного характера в Дергачевском муниципальном районе на 2014-2016 годы"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45,1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90,2%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756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целевая программа "Энергосбережение и повышение энергетической эффективности Дергачевского муниципального района на 2011-2020 годы"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632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"Молодежь" на 2012-2015 годы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99,9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99,9%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"Патриотическое воспитание молодежи Дергачевского района на 2012-2015 гг"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15,0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15,0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7708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"Пожарная безопасность учреждений культуры Дергачевского муниципального района на 2015-2017 годы"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150,0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150,0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818" y="176166"/>
            <a:ext cx="601663" cy="76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35645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563240"/>
              </p:ext>
            </p:extLst>
          </p:nvPr>
        </p:nvGraphicFramePr>
        <p:xfrm>
          <a:off x="323528" y="215831"/>
          <a:ext cx="8496944" cy="6572400"/>
        </p:xfrm>
        <a:graphic>
          <a:graphicData uri="http://schemas.openxmlformats.org/drawingml/2006/table">
            <a:tbl>
              <a:tblPr/>
              <a:tblGrid>
                <a:gridCol w="4553006"/>
                <a:gridCol w="1465680"/>
                <a:gridCol w="1107183"/>
                <a:gridCol w="1371075"/>
              </a:tblGrid>
              <a:tr h="6216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Бюджетные ассигнования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Исполнено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% исполнения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962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целевая программа "Комплексная программа профилактики правонарушений на территории Дергачевского муниципального района Саратовской области на 2011-2015 годы"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15,0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15,0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8314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"Профилактика терроризма и экстремизма в Дергачевском муниципальном районе на 2014-2016 годы"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25,0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25,0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целевая программа "Гармонизация межнациональных и межконфессиональных отношений и профилактика этнического экстремизма в Дергачевском муниципальном районе на 2014-2016 годы"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19,0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19,0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671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"Культура Дергачевского района на 2012-2015 годы"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180,0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180,0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1013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"Улучшение условий и охраны труда на территории Дергачевского муниципального района на 2013-2015 годы"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20,0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18,0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90%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531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"Комплектование книжных фондов библиотек муниципальных образований"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2,0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2,0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11" y="24178"/>
            <a:ext cx="601663" cy="76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28876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4925" y="115888"/>
            <a:ext cx="9074150" cy="662622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2124075" y="333375"/>
            <a:ext cx="4679950" cy="863600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1638" y="1781175"/>
            <a:ext cx="1987550" cy="15335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Бюджеты семей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32138" y="1781175"/>
            <a:ext cx="2592387" cy="16986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72225" y="1781175"/>
            <a:ext cx="2160588" cy="15335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1638" y="4065588"/>
            <a:ext cx="2586037" cy="231616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76600" y="4065588"/>
            <a:ext cx="2808288" cy="231616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94450" y="4065588"/>
            <a:ext cx="2354263" cy="224313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муниципальных образований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(местные бюджеты)</a:t>
            </a:r>
          </a:p>
        </p:txBody>
      </p:sp>
      <p:sp>
        <p:nvSpPr>
          <p:cNvPr id="11" name="Стрелка вправо 10"/>
          <p:cNvSpPr/>
          <p:nvPr/>
        </p:nvSpPr>
        <p:spPr>
          <a:xfrm rot="6291898">
            <a:off x="1707356" y="1239044"/>
            <a:ext cx="314325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4050334">
            <a:off x="6778626" y="1235075"/>
            <a:ext cx="323850" cy="504825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4040981" y="1173957"/>
            <a:ext cx="301625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Стрелка вправо 13"/>
          <p:cNvSpPr/>
          <p:nvPr/>
        </p:nvSpPr>
        <p:spPr>
          <a:xfrm rot="7450944">
            <a:off x="2593975" y="3313113"/>
            <a:ext cx="449263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4286251" y="3497262"/>
            <a:ext cx="355600" cy="504825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 rot="2479006">
            <a:off x="5894388" y="3338513"/>
            <a:ext cx="379412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75688" y="6381750"/>
            <a:ext cx="371475" cy="365125"/>
          </a:xfrm>
        </p:spPr>
        <p:txBody>
          <a:bodyPr/>
          <a:lstStyle/>
          <a:p>
            <a:pPr>
              <a:defRPr/>
            </a:pPr>
            <a:fld id="{08F0ABA0-683A-4953-B3BF-E876E6E7D3F5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03" y="391102"/>
            <a:ext cx="586047" cy="74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7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855224"/>
              </p:ext>
            </p:extLst>
          </p:nvPr>
        </p:nvGraphicFramePr>
        <p:xfrm>
          <a:off x="323528" y="404662"/>
          <a:ext cx="8496944" cy="6064295"/>
        </p:xfrm>
        <a:graphic>
          <a:graphicData uri="http://schemas.openxmlformats.org/drawingml/2006/table">
            <a:tbl>
              <a:tblPr/>
              <a:tblGrid>
                <a:gridCol w="4553006"/>
                <a:gridCol w="1465680"/>
                <a:gridCol w="1107183"/>
                <a:gridCol w="1371075"/>
              </a:tblGrid>
              <a:tr h="6216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Бюджетные ассигнования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Исполнено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/>
                          <a:ea typeface="Times New Roman"/>
                          <a:cs typeface="Times New Roman"/>
                        </a:rPr>
                        <a:t>% исполнения</a:t>
                      </a:r>
                      <a:endParaRPr lang="ru-RU" sz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962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"Повышение безопасности дорожного движения в Дергачевском муниципальном районе"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900,0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900,0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642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"Обеспечение жилыми помещениями молодых семей  на территории Дергачевского муниципального района"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20,0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40%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"Развитие физической культуры и спорта на 2011-2015 годы"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71,5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71,5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105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"Развитие системы дошкольного образования Дергачевского муниципального района на 2012-2015 годы"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8,8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8,8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Муниципальная программа "Оптимизация сети образовательных учреждений Дергачевского района"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10,0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7 769,4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7 465,8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96,1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BB4CD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818" y="176166"/>
            <a:ext cx="601663" cy="76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1317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Блок-схема: документ 20"/>
          <p:cNvSpPr/>
          <p:nvPr/>
        </p:nvSpPr>
        <p:spPr bwMode="auto">
          <a:xfrm>
            <a:off x="285720" y="5072074"/>
            <a:ext cx="2143140" cy="1585901"/>
          </a:xfrm>
          <a:prstGeom prst="flowChartDocumen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>
            <a:headEnd type="none" w="med" len="med"/>
            <a:tailEnd type="none" w="med" len="med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457732" name="Прямоугольник 16"/>
          <p:cNvSpPr>
            <a:spLocks noChangeArrowheads="1"/>
          </p:cNvSpPr>
          <p:nvPr/>
        </p:nvSpPr>
        <p:spPr bwMode="auto">
          <a:xfrm>
            <a:off x="214313" y="5500688"/>
            <a:ext cx="5641975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spcAft>
                <a:spcPts val="625"/>
              </a:spcAft>
            </a:pPr>
            <a:endParaRPr lang="ru-RU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714375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8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 smtClean="0">
                <a:solidFill>
                  <a:prstClr val="white"/>
                </a:solidFill>
                <a:latin typeface="Times New Roman" pitchFamily="18" charset="0"/>
              </a:rPr>
              <a:t>Межбюджетные отношения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 smtClean="0">
                <a:solidFill>
                  <a:prstClr val="white"/>
                </a:solidFill>
                <a:latin typeface="Times New Roman" pitchFamily="18" charset="0"/>
              </a:rPr>
              <a:t>в </a:t>
            </a:r>
            <a:r>
              <a:rPr lang="ru-RU" sz="2200" b="1" i="1" dirty="0" err="1" smtClean="0">
                <a:solidFill>
                  <a:prstClr val="white"/>
                </a:solidFill>
                <a:latin typeface="Times New Roman" pitchFamily="18" charset="0"/>
              </a:rPr>
              <a:t>Дергачевском</a:t>
            </a:r>
            <a:r>
              <a:rPr lang="ru-RU" sz="2200" b="1" i="1" dirty="0" smtClean="0">
                <a:solidFill>
                  <a:prstClr val="white"/>
                </a:solidFill>
                <a:latin typeface="Times New Roman" pitchFamily="18" charset="0"/>
              </a:rPr>
              <a:t> муниципальном районе в 2015 году</a:t>
            </a:r>
            <a:endParaRPr lang="ru-RU" sz="2200" i="1" dirty="0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692696"/>
            <a:ext cx="9144000" cy="10310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2700" algn="ctr" fontAlgn="auto">
              <a:spcBef>
                <a:spcPts val="0"/>
              </a:spcBef>
              <a:spcAft>
                <a:spcPts val="1263"/>
              </a:spcAft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+mn-lt"/>
              </a:rPr>
              <a:t>             </a:t>
            </a:r>
            <a:r>
              <a:rPr lang="ru-RU" sz="1500" b="1" dirty="0" smtClean="0">
                <a:solidFill>
                  <a:prstClr val="black"/>
                </a:solidFill>
                <a:latin typeface="+mn-lt"/>
              </a:rPr>
              <a:t>Расчет дотации на выравнивание бюджетной обеспеченности  (ДВБО) муниципальных образований </a:t>
            </a:r>
            <a:r>
              <a:rPr lang="ru-RU" sz="1500" b="1" dirty="0" err="1" smtClean="0">
                <a:solidFill>
                  <a:prstClr val="black"/>
                </a:solidFill>
                <a:latin typeface="+mn-lt"/>
              </a:rPr>
              <a:t>Дергачевского</a:t>
            </a:r>
            <a:r>
              <a:rPr lang="ru-RU" sz="1500" b="1" dirty="0" smtClean="0">
                <a:solidFill>
                  <a:prstClr val="black"/>
                </a:solidFill>
                <a:latin typeface="+mn-lt"/>
              </a:rPr>
              <a:t> муниципального района производится согласно решения Собрания </a:t>
            </a:r>
            <a:r>
              <a:rPr lang="ru-RU" sz="1500" b="1" dirty="0" err="1" smtClean="0">
                <a:solidFill>
                  <a:prstClr val="black"/>
                </a:solidFill>
                <a:latin typeface="+mn-lt"/>
              </a:rPr>
              <a:t>Дергачевского</a:t>
            </a:r>
            <a:r>
              <a:rPr lang="ru-RU" sz="1500" b="1" dirty="0" smtClean="0">
                <a:solidFill>
                  <a:prstClr val="black"/>
                </a:solidFill>
                <a:latin typeface="+mn-lt"/>
              </a:rPr>
              <a:t> муниципального района от 28 августа 2014 года №203-2663 «Об утверждении Положения «О межбюджетных отношениях в </a:t>
            </a:r>
            <a:r>
              <a:rPr lang="ru-RU" sz="1500" b="1" dirty="0" err="1" smtClean="0">
                <a:solidFill>
                  <a:prstClr val="black"/>
                </a:solidFill>
                <a:latin typeface="+mn-lt"/>
              </a:rPr>
              <a:t>Дергачевском</a:t>
            </a:r>
            <a:r>
              <a:rPr lang="ru-RU" sz="1500" b="1" dirty="0" smtClean="0">
                <a:solidFill>
                  <a:prstClr val="black"/>
                </a:solidFill>
                <a:latin typeface="+mn-lt"/>
              </a:rPr>
              <a:t> муниципальном районе Саратовской области»</a:t>
            </a:r>
            <a:endParaRPr lang="ru-RU" sz="1500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31" name="Блок-схема: документ 30"/>
          <p:cNvSpPr/>
          <p:nvPr/>
        </p:nvSpPr>
        <p:spPr bwMode="auto">
          <a:xfrm>
            <a:off x="285720" y="2071678"/>
            <a:ext cx="2071702" cy="1285884"/>
          </a:xfrm>
          <a:prstGeom prst="flowChartDocument">
            <a:avLst/>
          </a:prstGeom>
          <a:ln>
            <a:headEnd type="none" w="med" len="med"/>
            <a:tailEnd type="none" w="med" len="med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504D">
                    <a:lumMod val="75000"/>
                  </a:srgbClr>
                </a:solidFill>
              </a:rPr>
              <a:t>Показатели методики</a:t>
            </a:r>
          </a:p>
        </p:txBody>
      </p:sp>
      <p:sp>
        <p:nvSpPr>
          <p:cNvPr id="35" name="Скругленный прямоугольник 17"/>
          <p:cNvSpPr>
            <a:spLocks noChangeArrowheads="1"/>
          </p:cNvSpPr>
          <p:nvPr/>
        </p:nvSpPr>
        <p:spPr bwMode="auto">
          <a:xfrm>
            <a:off x="2571750" y="2000250"/>
            <a:ext cx="6215063" cy="14287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Индекс бюджетных расходов (ИБР) </a:t>
            </a:r>
            <a:r>
              <a:rPr lang="ru-RU" sz="12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исходя из коэффициентов удорожания стоимости предоставления бюджетных услуг: масштаба, дисперсности расселения,  уровня урбанизации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Индекс доходного потенциала поселения(ИДП);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Бюджетная обеспеченность поселения (БО);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Критерий выравнивания.</a:t>
            </a:r>
          </a:p>
        </p:txBody>
      </p:sp>
      <p:sp>
        <p:nvSpPr>
          <p:cNvPr id="37" name="Блок-схема: документ 36"/>
          <p:cNvSpPr/>
          <p:nvPr/>
        </p:nvSpPr>
        <p:spPr bwMode="auto">
          <a:xfrm>
            <a:off x="285720" y="3643314"/>
            <a:ext cx="2143140" cy="1143008"/>
          </a:xfrm>
          <a:prstGeom prst="flowChartDocument">
            <a:avLst/>
          </a:prstGeom>
          <a:ln>
            <a:headEnd type="none" w="med" len="med"/>
            <a:tailEnd type="none" w="med" len="med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504D">
                    <a:lumMod val="75000"/>
                  </a:srgbClr>
                </a:solidFill>
              </a:rPr>
              <a:t>Уровень расчетной бюджетной обеспеченности</a:t>
            </a:r>
          </a:p>
        </p:txBody>
      </p:sp>
      <p:grpSp>
        <p:nvGrpSpPr>
          <p:cNvPr id="457742" name="Группа 24"/>
          <p:cNvGrpSpPr>
            <a:grpSpLocks/>
          </p:cNvGrpSpPr>
          <p:nvPr/>
        </p:nvGrpSpPr>
        <p:grpSpPr bwMode="auto">
          <a:xfrm>
            <a:off x="2571750" y="3643313"/>
            <a:ext cx="6215063" cy="1143000"/>
            <a:chOff x="1714500" y="1643063"/>
            <a:chExt cx="7072313" cy="1214437"/>
          </a:xfrm>
        </p:grpSpPr>
        <p:sp>
          <p:nvSpPr>
            <p:cNvPr id="40" name="TextBox 11"/>
            <p:cNvSpPr txBox="1">
              <a:spLocks noChangeArrowheads="1"/>
            </p:cNvSpPr>
            <p:nvPr/>
          </p:nvSpPr>
          <p:spPr bwMode="auto">
            <a:xfrm>
              <a:off x="1857211" y="1643063"/>
              <a:ext cx="5500687" cy="49083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F79646">
                    <a:lumMod val="75000"/>
                  </a:srgbClr>
                </a:solidFill>
                <a:cs typeface="Times New Roman" pitchFamily="18" charset="0"/>
              </a:endParaRPr>
            </a:p>
          </p:txBody>
        </p:sp>
        <p:sp>
          <p:nvSpPr>
            <p:cNvPr id="41" name="Скругленный прямоугольник 17"/>
            <p:cNvSpPr>
              <a:spLocks noChangeArrowheads="1"/>
            </p:cNvSpPr>
            <p:nvPr/>
          </p:nvSpPr>
          <p:spPr bwMode="auto">
            <a:xfrm>
              <a:off x="1714500" y="1643063"/>
              <a:ext cx="7072313" cy="1214437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F79646">
                    <a:lumMod val="75000"/>
                  </a:srgbClr>
                </a:solidFill>
              </a:endParaRPr>
            </a:p>
          </p:txBody>
        </p:sp>
      </p:grpSp>
      <p:sp>
        <p:nvSpPr>
          <p:cNvPr id="457743" name="Прямоугольник 41"/>
          <p:cNvSpPr>
            <a:spLocks noChangeArrowheads="1"/>
          </p:cNvSpPr>
          <p:nvPr/>
        </p:nvSpPr>
        <p:spPr bwMode="auto">
          <a:xfrm>
            <a:off x="2571750" y="3643313"/>
            <a:ext cx="62150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700"/>
            <a:r>
              <a:rPr lang="ru-RU" sz="1400" dirty="0" smtClean="0">
                <a:solidFill>
                  <a:srgbClr val="000000"/>
                </a:solidFill>
                <a:cs typeface="Arial" charset="0"/>
              </a:rPr>
              <a:t>    Расчет </a:t>
            </a:r>
            <a:r>
              <a:rPr lang="ru-RU" sz="1400" dirty="0">
                <a:solidFill>
                  <a:srgbClr val="000000"/>
                </a:solidFill>
                <a:cs typeface="Arial" charset="0"/>
              </a:rPr>
              <a:t>по единой методике, обеспечивающей сопоставимость показателей, характеризующих факторы и условия, влияющие на стоимость предоставления </a:t>
            </a:r>
            <a:r>
              <a:rPr lang="ru-RU" sz="1400" dirty="0" smtClean="0">
                <a:solidFill>
                  <a:srgbClr val="000000"/>
                </a:solidFill>
                <a:cs typeface="Arial" charset="0"/>
              </a:rPr>
              <a:t>бюджетных </a:t>
            </a:r>
            <a:r>
              <a:rPr lang="ru-RU" sz="1400" dirty="0">
                <a:solidFill>
                  <a:srgbClr val="000000"/>
                </a:solidFill>
                <a:cs typeface="Arial" charset="0"/>
              </a:rPr>
              <a:t>услуг в расчете на одного жителя по </a:t>
            </a:r>
            <a:r>
              <a:rPr lang="ru-RU" sz="1400" dirty="0" smtClean="0">
                <a:solidFill>
                  <a:srgbClr val="000000"/>
                </a:solidFill>
                <a:cs typeface="Arial" charset="0"/>
              </a:rPr>
              <a:t>поселениям муниципального района</a:t>
            </a:r>
            <a:endParaRPr lang="ru-RU" sz="14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457744" name="Picture 2" descr="http://im3-tub-ru.yandex.net/i?id=c31fed248e078c562c820b07a0e3b3c8-46-144&amp;n=21"/>
          <p:cNvPicPr>
            <a:picLocks noChangeAspect="1" noChangeArrowheads="1"/>
          </p:cNvPicPr>
          <p:nvPr/>
        </p:nvPicPr>
        <p:blipFill>
          <a:blip r:embed="rId3" cstate="print">
            <a:lum bright="2000" contrast="6000"/>
          </a:blip>
          <a:srcRect/>
          <a:stretch>
            <a:fillRect/>
          </a:stretch>
        </p:blipFill>
        <p:spPr bwMode="auto">
          <a:xfrm>
            <a:off x="285750" y="5500688"/>
            <a:ext cx="15176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285750" y="5000625"/>
            <a:ext cx="2214563" cy="64611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504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Фонд финансовой поддержки муниципальных районов                      (городских округов)</a:t>
            </a:r>
          </a:p>
        </p:txBody>
      </p:sp>
      <p:grpSp>
        <p:nvGrpSpPr>
          <p:cNvPr id="457746" name="Группа 24"/>
          <p:cNvGrpSpPr>
            <a:grpSpLocks/>
          </p:cNvGrpSpPr>
          <p:nvPr/>
        </p:nvGrpSpPr>
        <p:grpSpPr bwMode="auto">
          <a:xfrm>
            <a:off x="2571750" y="5072063"/>
            <a:ext cx="6215063" cy="1214437"/>
            <a:chOff x="1714500" y="1643063"/>
            <a:chExt cx="7072313" cy="1214437"/>
          </a:xfrm>
        </p:grpSpPr>
        <p:sp>
          <p:nvSpPr>
            <p:cNvPr id="23" name="TextBox 11"/>
            <p:cNvSpPr txBox="1">
              <a:spLocks noChangeArrowheads="1"/>
            </p:cNvSpPr>
            <p:nvPr/>
          </p:nvSpPr>
          <p:spPr bwMode="auto">
            <a:xfrm>
              <a:off x="1857211" y="1643063"/>
              <a:ext cx="5500687" cy="46196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F79646">
                    <a:lumMod val="75000"/>
                  </a:srgbClr>
                </a:solidFill>
                <a:cs typeface="Times New Roman" pitchFamily="18" charset="0"/>
              </a:endParaRPr>
            </a:p>
          </p:txBody>
        </p:sp>
        <p:sp>
          <p:nvSpPr>
            <p:cNvPr id="25" name="Скругленный прямоугольник 17"/>
            <p:cNvSpPr>
              <a:spLocks noChangeArrowheads="1"/>
            </p:cNvSpPr>
            <p:nvPr/>
          </p:nvSpPr>
          <p:spPr bwMode="auto">
            <a:xfrm>
              <a:off x="1714500" y="1643063"/>
              <a:ext cx="7072313" cy="1214437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F79646">
                    <a:lumMod val="75000"/>
                  </a:srgbClr>
                </a:solidFill>
              </a:endParaRPr>
            </a:p>
          </p:txBody>
        </p:sp>
      </p:grpSp>
      <p:sp>
        <p:nvSpPr>
          <p:cNvPr id="457747" name="Прямоугольник 25"/>
          <p:cNvSpPr>
            <a:spLocks noChangeArrowheads="1"/>
          </p:cNvSpPr>
          <p:nvPr/>
        </p:nvSpPr>
        <p:spPr bwMode="auto">
          <a:xfrm rot="10800000" flipV="1">
            <a:off x="2786063" y="5309155"/>
            <a:ext cx="61436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cs typeface="Arial" charset="0"/>
              </a:rPr>
              <a:t>      Установление </a:t>
            </a:r>
            <a:r>
              <a:rPr lang="ru-RU" sz="1400" dirty="0">
                <a:solidFill>
                  <a:srgbClr val="000000"/>
                </a:solidFill>
                <a:cs typeface="Arial" charset="0"/>
              </a:rPr>
              <a:t>требования определения общего размера дотаций  на выравнивание бюджетной обеспеченности, исходя из достижения критерия выравнивания</a:t>
            </a:r>
          </a:p>
        </p:txBody>
      </p:sp>
      <p:sp>
        <p:nvSpPr>
          <p:cNvPr id="457748" name="Прямоугольник 21"/>
          <p:cNvSpPr>
            <a:spLocks noChangeArrowheads="1"/>
          </p:cNvSpPr>
          <p:nvPr/>
        </p:nvSpPr>
        <p:spPr bwMode="auto">
          <a:xfrm>
            <a:off x="8604250" y="6381750"/>
            <a:ext cx="3381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fld id="{E1D186AF-E56C-4903-B7B6-8AB88BC4897F}" type="slidenum">
              <a:rPr lang="ru-RU" alt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/>
              <a:t>41</a:t>
            </a:fld>
            <a:endParaRPr lang="ru-RU" sz="1200">
              <a:latin typeface="Calibri" pitchFamily="34" charset="0"/>
            </a:endParaRPr>
          </a:p>
        </p:txBody>
      </p:sp>
      <p:pic>
        <p:nvPicPr>
          <p:cNvPr id="24" name="Рисунок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626" y="0"/>
            <a:ext cx="710347" cy="90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8847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026673"/>
              </p:ext>
            </p:extLst>
          </p:nvPr>
        </p:nvGraphicFramePr>
        <p:xfrm>
          <a:off x="251519" y="646332"/>
          <a:ext cx="8566751" cy="6080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69" y="126080"/>
            <a:ext cx="9144000" cy="646331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800000" scaled="0"/>
          </a:gra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Объем финансовой помощи из бюджета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Дергачевского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бюджетам  муниципальных образований за 2010-2015 годы 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>
            <a:off x="3257727" y="3501008"/>
            <a:ext cx="612322" cy="870857"/>
          </a:xfrm>
          <a:prstGeom prst="borderCallout1">
            <a:avLst>
              <a:gd name="adj1" fmla="val -8405"/>
              <a:gd name="adj2" fmla="val -8333"/>
              <a:gd name="adj3" fmla="val 336351"/>
              <a:gd name="adj4" fmla="val -250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 год </a:t>
            </a:r>
          </a:p>
          <a:p>
            <a:pPr algn="ctr"/>
            <a:r>
              <a:rPr lang="ru-RU" sz="1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6 514,6</a:t>
            </a:r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Выноска 1 19"/>
          <p:cNvSpPr/>
          <p:nvPr/>
        </p:nvSpPr>
        <p:spPr>
          <a:xfrm>
            <a:off x="4387507" y="3717032"/>
            <a:ext cx="612322" cy="870857"/>
          </a:xfrm>
          <a:prstGeom prst="borderCallout1">
            <a:avLst>
              <a:gd name="adj1" fmla="val 18750"/>
              <a:gd name="adj2" fmla="val -8333"/>
              <a:gd name="adj3" fmla="val 311038"/>
              <a:gd name="adj4" fmla="val -611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 год </a:t>
            </a:r>
          </a:p>
          <a:p>
            <a:pPr algn="ctr"/>
            <a:r>
              <a:rPr lang="ru-RU" sz="1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4 654,8</a:t>
            </a:r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1" name="Выноска 1 20"/>
          <p:cNvSpPr/>
          <p:nvPr/>
        </p:nvSpPr>
        <p:spPr>
          <a:xfrm>
            <a:off x="5752211" y="3780218"/>
            <a:ext cx="612322" cy="870857"/>
          </a:xfrm>
          <a:prstGeom prst="borderCallout1">
            <a:avLst>
              <a:gd name="adj1" fmla="val 18750"/>
              <a:gd name="adj2" fmla="val -8333"/>
              <a:gd name="adj3" fmla="val 294787"/>
              <a:gd name="adj4" fmla="val -611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 год </a:t>
            </a:r>
          </a:p>
          <a:p>
            <a:pPr algn="ctr"/>
            <a:r>
              <a:rPr lang="ru-RU" sz="1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4 432,6</a:t>
            </a:r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2" name="Выноска 1 21"/>
          <p:cNvSpPr/>
          <p:nvPr/>
        </p:nvSpPr>
        <p:spPr>
          <a:xfrm>
            <a:off x="6975703" y="4244869"/>
            <a:ext cx="612322" cy="870857"/>
          </a:xfrm>
          <a:prstGeom prst="borderCallout1">
            <a:avLst>
              <a:gd name="adj1" fmla="val 18750"/>
              <a:gd name="adj2" fmla="val -8333"/>
              <a:gd name="adj3" fmla="val 240618"/>
              <a:gd name="adj4" fmla="val -342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 год </a:t>
            </a:r>
          </a:p>
          <a:p>
            <a:pPr algn="ctr"/>
            <a:r>
              <a:rPr lang="ru-RU" sz="9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2 802,5</a:t>
            </a:r>
            <a:endParaRPr lang="ru-RU" sz="9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5" name="Выноска 1 24"/>
          <p:cNvSpPr/>
          <p:nvPr/>
        </p:nvSpPr>
        <p:spPr>
          <a:xfrm>
            <a:off x="1367390" y="1458569"/>
            <a:ext cx="612322" cy="870857"/>
          </a:xfrm>
          <a:prstGeom prst="borderCallout1">
            <a:avLst>
              <a:gd name="adj1" fmla="val -2974"/>
              <a:gd name="adj2" fmla="val 102379"/>
              <a:gd name="adj3" fmla="val 572096"/>
              <a:gd name="adj4" fmla="val 10717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 год </a:t>
            </a:r>
          </a:p>
          <a:p>
            <a:pPr algn="ctr"/>
            <a:r>
              <a:rPr lang="ru-RU" sz="1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16 432,9</a:t>
            </a:r>
          </a:p>
          <a:p>
            <a:pPr algn="ctr"/>
            <a:endParaRPr lang="ru-RU" sz="9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3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264" y="0"/>
            <a:ext cx="605055" cy="77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8630289" y="836712"/>
            <a:ext cx="369332" cy="886974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18270" y="6596390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71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84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908050"/>
            <a:ext cx="8821737" cy="58324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1 140 027,7</a:t>
            </a: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dirty="0" smtClean="0">
                <a:solidFill>
                  <a:srgbClr val="FFFFFF"/>
                </a:solidFill>
                <a:latin typeface="Constantia" pitchFamily="18" charset="0"/>
              </a:rPr>
              <a:t>310 043,31000000030001</a:t>
            </a:r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1 209 595,7</a:t>
            </a: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2015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163"/>
            <a:ext cx="1028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2017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488"/>
            <a:ext cx="11128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b="1">
                <a:solidFill>
                  <a:srgbClr val="C00000"/>
                </a:solidFill>
                <a:latin typeface="Arial Black" pitchFamily="34" charset="0"/>
              </a:rPr>
              <a:t>1 140 027,7</a:t>
            </a:r>
            <a:endParaRPr lang="ru-RU" altLang="en-US" b="1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3132138" y="5373688"/>
            <a:ext cx="1727200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  323 107,6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b="1">
                <a:solidFill>
                  <a:srgbClr val="C00000"/>
                </a:solidFill>
                <a:latin typeface="Arial Black" pitchFamily="34" charset="0"/>
              </a:rPr>
              <a:t>1 209 595,7</a:t>
            </a:r>
            <a:endParaRPr lang="ru-RU" altLang="en-US" b="1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>
                <a:solidFill>
                  <a:srgbClr val="C00000"/>
                </a:solidFill>
              </a:rPr>
              <a:t>0</a:t>
            </a: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- 13 064,6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>
                <a:solidFill>
                  <a:srgbClr val="C00000"/>
                </a:solidFill>
              </a:rPr>
              <a:t>0</a:t>
            </a:r>
          </a:p>
        </p:txBody>
      </p:sp>
      <p:pic>
        <p:nvPicPr>
          <p:cNvPr id="256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3158" y="72007"/>
            <a:ext cx="620526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26813"/>
              </p:ext>
            </p:extLst>
          </p:nvPr>
        </p:nvGraphicFramePr>
        <p:xfrm>
          <a:off x="2916238" y="2852935"/>
          <a:ext cx="2087810" cy="457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810"/>
              </a:tblGrid>
              <a:tr h="45700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Times New Roman" pitchFamily="18" charset="0"/>
                        </a:rPr>
                        <a:t>310 043,1</a:t>
                      </a:r>
                      <a:r>
                        <a:rPr lang="ru-RU" sz="1800" b="0" dirty="0" smtClean="0">
                          <a:solidFill>
                            <a:srgbClr val="669900"/>
                          </a:solidFill>
                          <a:effectLst/>
                          <a:latin typeface="Arial Black" pitchFamily="34" charset="0"/>
                          <a:cs typeface="Times New Roman" pitchFamily="18" charset="0"/>
                        </a:rPr>
                        <a:t>0</a:t>
                      </a:r>
                      <a:endParaRPr lang="ru-RU" sz="1800" b="0" dirty="0">
                        <a:solidFill>
                          <a:srgbClr val="669900"/>
                        </a:solidFill>
                        <a:effectLst/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30" y="2852739"/>
            <a:ext cx="2925805" cy="29527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863" y="2852739"/>
            <a:ext cx="2880617" cy="295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68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07504" y="188640"/>
            <a:ext cx="8784976" cy="64807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i="1" dirty="0">
                <a:solidFill>
                  <a:srgbClr val="7030A0"/>
                </a:solidFill>
              </a:rPr>
              <a:t>Источники финансирования </a:t>
            </a:r>
            <a:r>
              <a:rPr lang="ru-RU" sz="2000" b="1" i="1" dirty="0" smtClean="0">
                <a:solidFill>
                  <a:srgbClr val="7030A0"/>
                </a:solidFill>
              </a:rPr>
              <a:t>дефицита бюджета </a:t>
            </a:r>
            <a:r>
              <a:rPr lang="ru-RU" sz="2000" b="1" i="1" dirty="0" err="1">
                <a:solidFill>
                  <a:srgbClr val="7030A0"/>
                </a:solidFill>
              </a:rPr>
              <a:t>Дергачевского</a:t>
            </a:r>
            <a:r>
              <a:rPr lang="ru-RU" sz="2000" b="1" i="1" dirty="0">
                <a:solidFill>
                  <a:srgbClr val="7030A0"/>
                </a:solidFill>
              </a:rPr>
              <a:t> муниципального </a:t>
            </a:r>
            <a:r>
              <a:rPr lang="ru-RU" sz="2000" b="1" i="1" dirty="0" smtClean="0">
                <a:solidFill>
                  <a:srgbClr val="7030A0"/>
                </a:solidFill>
              </a:rPr>
              <a:t>района в 2015 году (</a:t>
            </a:r>
            <a:r>
              <a:rPr lang="ru-RU" sz="2000" b="1" i="1" dirty="0" err="1" smtClean="0">
                <a:solidFill>
                  <a:srgbClr val="7030A0"/>
                </a:solidFill>
              </a:rPr>
              <a:t>тыс.руб</a:t>
            </a:r>
            <a:r>
              <a:rPr lang="ru-RU" sz="2000" b="1" i="1" dirty="0" smtClean="0">
                <a:solidFill>
                  <a:srgbClr val="7030A0"/>
                </a:solidFill>
              </a:rPr>
              <a:t>.)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86AE7-D1A3-44EB-B42F-73A7584B9F58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7573938"/>
              </p:ext>
            </p:extLst>
          </p:nvPr>
        </p:nvGraphicFramePr>
        <p:xfrm>
          <a:off x="107504" y="1052736"/>
          <a:ext cx="8928992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586047" cy="74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46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68101"/>
              </p:ext>
            </p:extLst>
          </p:nvPr>
        </p:nvGraphicFramePr>
        <p:xfrm>
          <a:off x="179512" y="1196751"/>
          <a:ext cx="8801623" cy="5399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327233"/>
            <a:ext cx="9144000" cy="707886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800000" scaled="0"/>
          </a:gra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долг </a:t>
            </a:r>
          </a:p>
          <a:p>
            <a:pPr algn="ctr"/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Дергачевского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за 2010-2015 года 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152" y="116632"/>
            <a:ext cx="605055" cy="77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873274" y="1090146"/>
            <a:ext cx="875561" cy="24622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18270" y="6596390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71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33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снижению муниципального долга </a:t>
            </a:r>
            <a:r>
              <a:rPr lang="ru-RU" sz="24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2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ергачевского</a:t>
            </a: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муниципального района в 2015 году</a:t>
            </a:r>
            <a:endParaRPr lang="ru-RU" sz="2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653166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30C88-CA26-413F-83BE-FBECB714F3A7}" type="slidenum">
              <a:rPr lang="ru-RU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46</a:t>
            </a:fld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586047" cy="74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96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93389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800000" scaled="0"/>
          </a:gra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2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Дополнительные показатели исполнения бюджета </a:t>
            </a:r>
            <a:br>
              <a:rPr lang="ru-RU" sz="22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2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Дергачевского</a:t>
            </a:r>
            <a:r>
              <a:rPr lang="ru-RU" sz="22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за 2015 год</a:t>
            </a:r>
            <a:endParaRPr lang="ru-RU" sz="2200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818" y="165812"/>
            <a:ext cx="601663" cy="76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6497" name="Group 10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145668"/>
              </p:ext>
            </p:extLst>
          </p:nvPr>
        </p:nvGraphicFramePr>
        <p:xfrm>
          <a:off x="200818" y="1037524"/>
          <a:ext cx="8835678" cy="5392930"/>
        </p:xfrm>
        <a:graphic>
          <a:graphicData uri="http://schemas.openxmlformats.org/drawingml/2006/table">
            <a:tbl>
              <a:tblPr/>
              <a:tblGrid>
                <a:gridCol w="588067"/>
                <a:gridCol w="4922017"/>
                <a:gridCol w="1021338"/>
                <a:gridCol w="864096"/>
                <a:gridCol w="864096"/>
                <a:gridCol w="576064"/>
              </a:tblGrid>
              <a:tr h="13373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Наименование показателей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Ед. измерения, формат представления данных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Факт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 исполнения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736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Объем доходов местного бюджета в расчете на 1 жителя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тыс. 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16,8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95,2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448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Объем расходов бюджета в расчете на 1 жителя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тыс. 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17,7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16,6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93,8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4931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Объем расходов бюджета на жилищно-коммунальное хозяйство в расчете на 1 жителя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77,8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4226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Объем расходов бюджета на образование в расчете на 1 жителя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12802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11848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92,5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445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Объем расходов бюджета на здравоохранение в расчете на 1 жителя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610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Объем расходов бюджета на культуру и кинематографию в расчете на 1 жителя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2047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2037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99,5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610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Объем расходов бюджета на социальную политику в расчете на 1 жителя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437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70,9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610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Объем расходов бюджета на физическую культуру и спорт в расчете на 1 жителя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1205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497" name="Group 10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479757"/>
              </p:ext>
            </p:extLst>
          </p:nvPr>
        </p:nvGraphicFramePr>
        <p:xfrm>
          <a:off x="200818" y="332655"/>
          <a:ext cx="8835678" cy="6264698"/>
        </p:xfrm>
        <a:graphic>
          <a:graphicData uri="http://schemas.openxmlformats.org/drawingml/2006/table">
            <a:tbl>
              <a:tblPr/>
              <a:tblGrid>
                <a:gridCol w="588067"/>
                <a:gridCol w="4922017"/>
                <a:gridCol w="1021338"/>
                <a:gridCol w="864096"/>
                <a:gridCol w="864096"/>
                <a:gridCol w="576064"/>
              </a:tblGrid>
              <a:tr h="14316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Наименование показателей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Ед. измерения, формат представления данных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Факт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 исполнения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477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Объем расходов бюджета на содержание органов местного самоуправления  в расчете на 1 единицу штатной  численности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тыс. 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239,1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232,1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97,1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30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 субъектов малого и среднего предпринимательства, которым оказана государственная поддержка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единиц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954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Доля протяженности автомобильных дорог общего пользования  местного значения, не отвечающих нормативным требованиям, в общей протяженности автомобильных дорог общего пользования местного значения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96,0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96,0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7158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Доля детей в возрасте 1-6 лет, состоящих на учете для определения в муниципальные дошкольные образовательные учреждения, в общей численности детей в возрасте 1-6 лет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29,5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29,5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1431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Доля выпускников муниципальных общеобразовательных учреждений, сдавших единый государственный экзамен по русскому языку и математике, в общей численности выпускников муниципальных общеобразовательных учреждений, сдававших единый государственный экзамен по данным предметам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723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Общая площадь жилых помещений, приходящаяся в среднем на одного жителя,-всего, в том числе введенная в действие за один 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кв.м.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29,78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29,78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1024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746" y="76886"/>
            <a:ext cx="601663" cy="76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53478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497" name="Group 10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471535"/>
              </p:ext>
            </p:extLst>
          </p:nvPr>
        </p:nvGraphicFramePr>
        <p:xfrm>
          <a:off x="200818" y="332654"/>
          <a:ext cx="8835678" cy="6336705"/>
        </p:xfrm>
        <a:graphic>
          <a:graphicData uri="http://schemas.openxmlformats.org/drawingml/2006/table">
            <a:tbl>
              <a:tblPr/>
              <a:tblGrid>
                <a:gridCol w="588067"/>
                <a:gridCol w="4922017"/>
                <a:gridCol w="1021338"/>
                <a:gridCol w="864096"/>
                <a:gridCol w="864096"/>
                <a:gridCol w="576064"/>
              </a:tblGrid>
              <a:tr h="1472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Наименование показателей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Ед. измерения, формат представления данных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Факт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 исполнения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703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Среднемесячная номинальная начисленная  заработная плата работников муниципальных дошкольных образовательных учреждений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11875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11875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703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Среднемесячная номинальная начисленная  заработная плата работников  муниципальных учреждений культуры и искусства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13930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13930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750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Среднемесячная номинальная начисленная  заработная плата работников  муниципальных общеобразовательных учреждений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13753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13753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736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Среднемесячная номинальная начисленная  заработная плата работников  муниципальных учреждений физической культуры и спорта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18143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18143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10326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Доля детей в возрасте 1-6 лет, получающих дошкольную образовательную услугу и (или) услугу по содержанию в муниципальных образовательных учреждениях, в общей численности детей в возрасте 1-6 лет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937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Доля муниципальных дошкольных образовательных учреждений, здания которых находятся в аварийном состоянии или требуют капитального ремонта, в общем числе муниципальных дошкольных образовательных учреждений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1024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746" y="76886"/>
            <a:ext cx="601663" cy="76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6141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0" y="188639"/>
            <a:ext cx="9144000" cy="6336705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u="sng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u="sng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u="sng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Консолидированный бюджет 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свод бюджетов бюджетной  системы РФ на соответствующей территории</a:t>
            </a:r>
            <a:endParaRPr lang="ru-RU" sz="2000" b="1" i="1" u="sng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поступающие в бюджет денежные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  <a:endParaRPr lang="ru-RU" sz="2000" b="1" i="1" u="sng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денежные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Дефицит </a:t>
            </a:r>
            <a:r>
              <a:rPr lang="ru-RU" sz="20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превышение расходов бюджета над его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доходами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</a:t>
            </a: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дефицита бюджета 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средства, привлекаемые в бюджет для покрытия дефицита (остаток средств на едином счете района, кредиты, иные источники)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Профицит </a:t>
            </a:r>
            <a:r>
              <a:rPr lang="ru-RU" sz="20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превышение доходов над его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расходами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обязательства,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возникающие  из муниципальных заимствований, гарантий по обязательствам, другие обязательства, установленные БК РФ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36C0A-717E-4CF6-A79D-F1644244741D}" type="slidenum">
              <a:rPr lang="ru-RU"/>
              <a:pPr>
                <a:defRPr/>
              </a:pPr>
              <a:t>5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50" y="188640"/>
            <a:ext cx="586047" cy="748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497" name="Group 10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007880"/>
              </p:ext>
            </p:extLst>
          </p:nvPr>
        </p:nvGraphicFramePr>
        <p:xfrm>
          <a:off x="200818" y="332654"/>
          <a:ext cx="8835678" cy="6336706"/>
        </p:xfrm>
        <a:graphic>
          <a:graphicData uri="http://schemas.openxmlformats.org/drawingml/2006/table">
            <a:tbl>
              <a:tblPr/>
              <a:tblGrid>
                <a:gridCol w="588067"/>
                <a:gridCol w="4922017"/>
                <a:gridCol w="1021338"/>
                <a:gridCol w="864096"/>
                <a:gridCol w="864096"/>
                <a:gridCol w="576064"/>
              </a:tblGrid>
              <a:tr h="15580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Наименование показателей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Ед. измерения, формат представления данных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Факт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 исполнения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964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Доля выпускников муниципальных общеобразовательных учреждений, не получивших аттестат о среднем (полном) образовании, в общей численности выпускников муниципальных общеобразовательных учреждений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964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Доля муниципальных образовательных учреждений, здания которых находятся в аварийном состоянии или требуют капитального ремонта, в общем числе муниципальных образовательных учреждений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794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Расходы бюджета муниципального образования на общее образование в расчете на 1 обучающегося в муниципальных общеобразовательных учреждениях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тыс.рублей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11,4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91,2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964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Доля детей в возрасте 5-18 лет, получающих услуги по дополнительному образованию в организациях различной организационно-правовой формы и формы собственности, в общей численности детей этой возрастной группы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95,4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10923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Доля муниципальных учреждений культуры, здания которых находятся в аварийном состоянии или требуют капитального ремонта, в общем числе муниципальных учреждений культуры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4,6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4,6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1024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746" y="76886"/>
            <a:ext cx="601663" cy="76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982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497" name="Group 10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872912"/>
              </p:ext>
            </p:extLst>
          </p:nvPr>
        </p:nvGraphicFramePr>
        <p:xfrm>
          <a:off x="200818" y="332654"/>
          <a:ext cx="8835678" cy="6264698"/>
        </p:xfrm>
        <a:graphic>
          <a:graphicData uri="http://schemas.openxmlformats.org/drawingml/2006/table">
            <a:tbl>
              <a:tblPr/>
              <a:tblGrid>
                <a:gridCol w="588067"/>
                <a:gridCol w="4922017"/>
                <a:gridCol w="1021338"/>
                <a:gridCol w="864096"/>
                <a:gridCol w="864096"/>
                <a:gridCol w="576064"/>
              </a:tblGrid>
              <a:tr h="15580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Наименование показателей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Ед. измерения, формат представления данных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Факт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 исполнения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964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Доля объектов культурного наследия, находящихся  в муниципальной собственности и  требующих  консервации или реставрации, в общем количестве объектов культурного наследия, находящихся в муниципальной собственности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7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Доля населения, систематически занимающегося физической культурой и спортом, в общей численности населения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14,8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14,8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794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Доля населения, получившего жилые помещения и улучшившего жилищные условия в отчетном году, в общей численности населения, состоящего на учете в качестве нуждающегося в жилых помещениях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744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Расходы бюджета муниципального образования на содержание работников органов местного самоуправления в расчете на одного жителя муниципального образования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1099,4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1081,6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98,4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Объем не завершенного в установленные сроки строительства, осуществляемого за счет средств бюджета муниципального района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тыс.рублей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Объем ВВП в расчете на 1 жителя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тыс. рублей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63,7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Уровень безработицы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>
                            <a:gamma/>
                            <a:tint val="55294"/>
                            <a:invGamma/>
                          </a:srgbClr>
                        </a:gs>
                        <a:gs pos="50000">
                          <a:srgbClr val="6699FF"/>
                        </a:gs>
                        <a:gs pos="100000">
                          <a:srgbClr val="6699FF">
                            <a:gamma/>
                            <a:tint val="55294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1024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746" y="76886"/>
            <a:ext cx="601663" cy="76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9761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320" y="259223"/>
            <a:ext cx="601663" cy="76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14"/>
          <p:cNvSpPr>
            <a:spLocks noChangeArrowheads="1"/>
          </p:cNvSpPr>
          <p:nvPr/>
        </p:nvSpPr>
        <p:spPr bwMode="auto">
          <a:xfrm>
            <a:off x="1547813" y="767746"/>
            <a:ext cx="6480175" cy="519113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A0000"/>
                </a:solidFill>
                <a:latin typeface="Times New Roman" pitchFamily="18" charset="0"/>
              </a:rPr>
              <a:t>Контактная информация</a:t>
            </a:r>
            <a:endParaRPr lang="ru-RU" sz="2800" b="1" dirty="0">
              <a:solidFill>
                <a:srgbClr val="9A0000"/>
              </a:solidFill>
              <a:latin typeface="Times New Roman" pitchFamily="18" charset="0"/>
            </a:endParaRPr>
          </a:p>
        </p:txBody>
      </p:sp>
      <p:sp>
        <p:nvSpPr>
          <p:cNvPr id="26628" name="Rectangle 15"/>
          <p:cNvSpPr>
            <a:spLocks noChangeArrowheads="1"/>
          </p:cNvSpPr>
          <p:nvPr/>
        </p:nvSpPr>
        <p:spPr bwMode="auto">
          <a:xfrm>
            <a:off x="852987" y="1778572"/>
            <a:ext cx="7488237" cy="4536000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endParaRPr lang="ru-RU" sz="2400" b="1" dirty="0" smtClean="0">
              <a:latin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</a:rPr>
              <a:t>Финансовое </a:t>
            </a:r>
            <a:r>
              <a:rPr lang="ru-RU" sz="2400" b="1" dirty="0">
                <a:latin typeface="Times New Roman" pitchFamily="18" charset="0"/>
              </a:rPr>
              <a:t>управление администрации  </a:t>
            </a:r>
            <a:r>
              <a:rPr lang="ru-RU" sz="2400" b="1" dirty="0" err="1" smtClean="0">
                <a:latin typeface="Times New Roman" pitchFamily="18" charset="0"/>
              </a:rPr>
              <a:t>Дергачевского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муниципального района </a:t>
            </a:r>
            <a:r>
              <a:rPr lang="ru-RU" sz="2400" b="1" dirty="0" smtClean="0">
                <a:latin typeface="Times New Roman" pitchFamily="18" charset="0"/>
              </a:rPr>
              <a:t>Саратовской области</a:t>
            </a:r>
            <a:endParaRPr lang="ru-RU" sz="2400" b="1" dirty="0">
              <a:latin typeface="Times New Roman" pitchFamily="18" charset="0"/>
            </a:endParaRPr>
          </a:p>
          <a:p>
            <a:endParaRPr lang="ru-RU" sz="2400" b="1" dirty="0">
              <a:latin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</a:rPr>
              <a:t>Местонахождение: 413440, Саратовская область, </a:t>
            </a:r>
            <a:r>
              <a:rPr lang="ru-RU" sz="2400" dirty="0" err="1">
                <a:latin typeface="Times New Roman" pitchFamily="18" charset="0"/>
              </a:rPr>
              <a:t>р.п.Дергачи</a:t>
            </a:r>
            <a:r>
              <a:rPr lang="ru-RU" sz="2400" dirty="0">
                <a:latin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</a:rPr>
              <a:t>пер.Гоголя</a:t>
            </a:r>
            <a:r>
              <a:rPr lang="ru-RU" sz="2400" dirty="0">
                <a:latin typeface="Times New Roman" pitchFamily="18" charset="0"/>
              </a:rPr>
              <a:t>, д. 7, код 8-845-63, телефон/факс </a:t>
            </a:r>
            <a:r>
              <a:rPr lang="ru-RU" sz="2400" dirty="0" smtClean="0">
                <a:latin typeface="Times New Roman" pitchFamily="18" charset="0"/>
              </a:rPr>
              <a:t>2-10-09</a:t>
            </a:r>
          </a:p>
          <a:p>
            <a:r>
              <a:rPr lang="ru-RU" sz="2400" dirty="0" smtClean="0">
                <a:latin typeface="Times New Roman" pitchFamily="18" charset="0"/>
              </a:rPr>
              <a:t>Адрес </a:t>
            </a:r>
            <a:r>
              <a:rPr lang="ru-RU" sz="2400" dirty="0">
                <a:latin typeface="Times New Roman" pitchFamily="18" charset="0"/>
              </a:rPr>
              <a:t>электронной почты: </a:t>
            </a:r>
            <a:r>
              <a:rPr lang="en-US" sz="2400" dirty="0" smtClean="0">
                <a:latin typeface="Times New Roman" pitchFamily="18" charset="0"/>
                <a:hlinkClick r:id="rId3"/>
              </a:rPr>
              <a:t>fo06derg@saratov.gov.ru</a:t>
            </a:r>
            <a:endParaRPr lang="en-US" sz="2400" dirty="0">
              <a:latin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</a:rPr>
              <a:t>График работы: с 8:00 до 17:00 </a:t>
            </a:r>
            <a:r>
              <a:rPr lang="ru-RU" sz="2400" dirty="0" smtClean="0">
                <a:latin typeface="Times New Roman" pitchFamily="18" charset="0"/>
              </a:rPr>
              <a:t>понедельник-пятница</a:t>
            </a:r>
            <a:r>
              <a:rPr lang="en-US" sz="2400" dirty="0" smtClean="0">
                <a:latin typeface="Times New Roman" pitchFamily="18" charset="0"/>
              </a:rPr>
              <a:t>        </a:t>
            </a:r>
            <a:endParaRPr lang="ru-RU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9036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-10555" y="0"/>
            <a:ext cx="9144000" cy="6858000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РАЙОНА – </a:t>
            </a: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ПЛАН НЕОБХОДИМЫХ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НАСЕЛЕНИЮ РАЙОНА </a:t>
            </a: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РАСХОДОВ И ПРЕДПОЛАГАЕМЫХ ИСТОЧНИКОВ ДОХОДОВ  ДЛЯ ИХ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Размер расходов, как правило, определяется уровнем доходов.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Доходы же в большинстве случаев ограничены, по сравнению с потребностями.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случае нехватки ресурсов для покрытия потребностей планируются источники заимствований или сокращаются расходы, а при превышении доходов над расходами планируются сферы вложения излишков ресурсов.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5BF8F-BFE4-4E4D-8D1E-22F8D1F8E23C}" type="slidenum">
              <a:rPr lang="ru-RU"/>
              <a:pPr>
                <a:defRPr/>
              </a:pPr>
              <a:t>6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586047" cy="748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8064896" cy="3456384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</a:rPr>
              <a:t>           </a:t>
            </a:r>
            <a:r>
              <a:rPr lang="ru-RU" sz="2400" dirty="0" smtClean="0">
                <a:solidFill>
                  <a:srgbClr val="7030A0"/>
                </a:solidFill>
              </a:rPr>
              <a:t>Для </a:t>
            </a:r>
            <a:r>
              <a:rPr lang="ru-RU" sz="2400" dirty="0">
                <a:solidFill>
                  <a:srgbClr val="7030A0"/>
                </a:solidFill>
              </a:rPr>
              <a:t>повышения эффективности принимаемых решений, для обеспечения целевого использования бюджетных средств, при их выполнении,  </a:t>
            </a:r>
            <a:r>
              <a:rPr lang="ru-RU" sz="2400" dirty="0" err="1">
                <a:solidFill>
                  <a:srgbClr val="7030A0"/>
                </a:solidFill>
              </a:rPr>
              <a:t>Дергачевский</a:t>
            </a:r>
            <a:r>
              <a:rPr lang="ru-RU" sz="2400" dirty="0">
                <a:solidFill>
                  <a:srgbClr val="7030A0"/>
                </a:solidFill>
              </a:rPr>
              <a:t> муниципальный район обеспечивает  прозрачность  при  распределении  бюджетных  средств  через  широкомасштабное информирование населения о бюджетном процессе.</a:t>
            </a:r>
            <a:r>
              <a:rPr lang="ru-RU" sz="1800" dirty="0">
                <a:solidFill>
                  <a:srgbClr val="7030A0"/>
                </a:solidFill>
              </a:rPr>
              <a:t> 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	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22313" y="692696"/>
            <a:ext cx="7772400" cy="936104"/>
          </a:xfrm>
        </p:spPr>
        <p:txBody>
          <a:bodyPr/>
          <a:lstStyle/>
          <a:p>
            <a:pPr algn="ctr"/>
            <a:r>
              <a:rPr lang="ru-RU" sz="28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ОБЕСПЕЧЕНИЕ ОТКРЫТОСТИ И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ПРОЗРАЧНОСТИ</a:t>
            </a:r>
            <a:endParaRPr lang="ru-RU" sz="2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7CA31-2F26-4B21-BC92-35E48816A07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586047" cy="74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 smtClean="0">
                <a:effectLst>
                  <a:reflection blurRad="6350" stA="55000" endA="300" endPos="45500" dir="5400000" sy="-100000" algn="bl" rotWithShape="0"/>
                </a:effectLst>
              </a:rPr>
              <a:t>    БЮДЖЕТНЫЙ </a:t>
            </a: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49540" y="1065213"/>
            <a:ext cx="86407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 smtClean="0"/>
              <a:t>       Представляет </a:t>
            </a:r>
            <a:r>
              <a:rPr lang="ru-RU" dirty="0"/>
              <a:t>собой деятельность органов местного самоуправления района 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42049717"/>
              </p:ext>
            </p:extLst>
          </p:nvPr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smtClean="0"/>
              <a:t>     Бюджетный </a:t>
            </a:r>
            <a:r>
              <a:rPr lang="ru-RU" dirty="0"/>
              <a:t>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smtClean="0"/>
              <a:t>    Бюджетный </a:t>
            </a:r>
            <a:r>
              <a:rPr lang="ru-RU" dirty="0"/>
              <a:t>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0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6631" y="115888"/>
            <a:ext cx="620526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622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903649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 smtClean="0">
                <a:effectLst>
                  <a:reflection blurRad="6350" stA="55000" endA="300" endPos="45500" dir="5400000" sy="-100000" algn="bl" rotWithShape="0"/>
                </a:effectLst>
              </a:rPr>
              <a:t>         ГРАЖДАНИН</a:t>
            </a:r>
            <a:r>
              <a:rPr lang="ru-RU" sz="2800" dirty="0">
                <a:effectLst>
                  <a:reflection blurRad="6350" stA="55000" endA="300" endPos="45500" dir="5400000" sy="-100000" algn="bl" rotWithShape="0"/>
                </a:effectLst>
              </a:rPr>
              <a:t>, </a:t>
            </a:r>
          </a:p>
          <a:p>
            <a:pPr>
              <a:defRPr/>
            </a:pPr>
            <a:r>
              <a:rPr lang="ru-RU" sz="2800" dirty="0" smtClean="0">
                <a:effectLst>
                  <a:reflection blurRad="6350" stA="55000" endA="300" endPos="45500" dir="5400000" sy="-100000" algn="bl" rotWithShape="0"/>
                </a:effectLst>
              </a:rPr>
              <a:t>         ЕГО </a:t>
            </a:r>
            <a:r>
              <a:rPr lang="ru-RU" sz="2800" dirty="0">
                <a:effectLst>
                  <a:reflection blurRad="6350" stA="55000" endA="300" endPos="45500" dir="5400000" sy="-100000" algn="bl" rotWithShape="0"/>
                </a:effectLst>
              </a:rPr>
              <a:t>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 smtClean="0"/>
              <a:t>           Помогает </a:t>
            </a:r>
            <a:r>
              <a:rPr lang="ru-RU" sz="1500" dirty="0"/>
              <a:t>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973263" y="4110038"/>
            <a:ext cx="4975226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 smtClean="0"/>
              <a:t>     Получает </a:t>
            </a:r>
            <a:r>
              <a:rPr lang="ru-RU" sz="1500" dirty="0"/>
              <a:t>социальные гарантии (образование, здравоохранение, </a:t>
            </a:r>
            <a:r>
              <a:rPr lang="ru-RU" sz="1500" dirty="0" smtClean="0"/>
              <a:t>жилищно-коммунальные услуги, </a:t>
            </a:r>
            <a:r>
              <a:rPr lang="ru-RU" sz="1500" dirty="0"/>
              <a:t>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 smtClean="0"/>
              <a:t>                                   ГРАЖДАНИН  </a:t>
            </a:r>
          </a:p>
          <a:p>
            <a:pPr>
              <a:defRPr/>
            </a:pPr>
            <a:r>
              <a:rPr lang="ru-RU" sz="1500" dirty="0" smtClean="0"/>
              <a:t>                         как налогоплательщик</a:t>
            </a:r>
            <a:endParaRPr lang="ru-RU" sz="1500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 smtClean="0"/>
              <a:t>                                    ГРАЖДАНИН </a:t>
            </a:r>
            <a:endParaRPr lang="ru-RU" sz="1500" dirty="0"/>
          </a:p>
          <a:p>
            <a:pPr>
              <a:defRPr/>
            </a:pPr>
            <a:r>
              <a:rPr lang="ru-RU" sz="1500" dirty="0" smtClean="0"/>
              <a:t>              как </a:t>
            </a:r>
            <a:r>
              <a:rPr lang="ru-RU" sz="1500" dirty="0"/>
              <a:t>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/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/>
          </a:p>
        </p:txBody>
      </p:sp>
      <p:pic>
        <p:nvPicPr>
          <p:cNvPr id="13327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113" y="255547"/>
            <a:ext cx="52974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51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3852</TotalTime>
  <Words>3539</Words>
  <Application>Microsoft Office PowerPoint</Application>
  <PresentationFormat>Экран (4:3)</PresentationFormat>
  <Paragraphs>840</Paragraphs>
  <Slides>52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52</vt:i4>
      </vt:variant>
    </vt:vector>
  </HeadingPairs>
  <TitlesOfParts>
    <vt:vector size="58" baseType="lpstr">
      <vt:lpstr>5_Тема Office</vt:lpstr>
      <vt:lpstr>2_Тема Office</vt:lpstr>
      <vt:lpstr>4_Тема Office</vt:lpstr>
      <vt:lpstr>6_Тема Office</vt:lpstr>
      <vt:lpstr>Лист</vt:lpstr>
      <vt:lpstr>Диаграмма</vt:lpstr>
      <vt:lpstr>Презентация PowerPoint</vt:lpstr>
      <vt:lpstr>Презентация PowerPoint</vt:lpstr>
      <vt:lpstr>ЧТО ТАКОЕ БЮДЖЕТ?</vt:lpstr>
      <vt:lpstr>Презентация PowerPoint</vt:lpstr>
      <vt:lpstr>Презентация PowerPoint</vt:lpstr>
      <vt:lpstr>Презентация PowerPoint</vt:lpstr>
      <vt:lpstr>           Для повышения эффективности принимаемых решений, для обеспечения целевого использования бюджетных средств, при их выполнении,  Дергачевский муниципальный район обеспечивает  прозрачность  при  распределении  бюджетных  средств  через  широкомасштабное информирование населения о бюджетном процессе.   </vt:lpstr>
      <vt:lpstr>Презентация PowerPoint</vt:lpstr>
      <vt:lpstr>Презентация PowerPoint</vt:lpstr>
      <vt:lpstr>                     Местный бюджет  Дергачевского муниципального района формируется в соответствии с бюджетным законодательством Российской Федерации, основой которого является Бюджетный кодекс Российской Федерации.      Бюджетный кодекс Российской Федерации определяет общие принципы бюджетного законодательства Российской Федерации, организации и функционирования бюджетной системы, основы бюджетного процесса и межбюджетных отношений, основания и виды ответственности за нарушение бюджетного законодательства.  </vt:lpstr>
      <vt:lpstr>Презентация PowerPoint</vt:lpstr>
      <vt:lpstr> Решение Собрания Дергачевского муниципального района Саратовской области от  11.07.2013 № 188-2526  «Об утверждении Положения о бюджетном процессе в  Дергачевском муниципальном районе Саратовской области»   устанавливает основы организации бюджетного процесса, и определяет порядок составления и рассмотрения проектов бюджета, утверждения и исполнения бюджета, а также осуществления контроля за их исполнением на территории Дергачевского муниципального района. Публичные слушания по проекту решения  собрания Дергачевского района о бюджете проводятся в соответствии с Решением Собрания Дергачевского муниципального района Саратовской области “О положении о публичных слушаниях” №188-2524 от  11.07.2013г. (в редакции решения №206-2691 от 27.10.2014г. «О внесении изменений и дополнений в Положение о публичных слушаниях в Дергачевском  муниципальном районе Саратовской области».  Жители имеют возможность дать предложения и замечания по проекту решения Собрания  О местном бюджете  Дергачевского муниципального района.  Формы проведения публичных слушаний предполагает письменное обращение, общественное обсуждение на встречах с представителями законодательной и исполнительной власти  Дергачевского муниципального района. </vt:lpstr>
      <vt:lpstr>Общая характеристика Дергачевского района  Площадь Дергачевского района – 4,5 тыс.кв.км. Это самый большой по площади административный район области. В состав Дергачевского района  входят муниципальные образования, определенные Законом Саратовской области «О муниципальных образованиях, входящих в состав Дергачевского муниципального района»:  - со статусом городского поселения – Дергачевское муниципальное образование; - со статусом сельского поселения – Верхазовское, Восточное,  Демьсское, Жадовское, Зерновское, Камышевское, Мирное, Октябрьское,  Орошаемое, Петропавловское, Сафаровское, Советское муниципальные образования.   Численность населения Дергачевского муниципального  района в 2015 году составляет  19433  чел. </vt:lpstr>
      <vt:lpstr> Основные задачи бюджетной  и налоговой политики Дергачевского муниципального района на 2015 – 2017 годы </vt:lpstr>
      <vt:lpstr>         1.В 2015 году предприятия района отгрузили товаров собственного производства, выполнили работ и услуг собственными силами на сумму 92,2 млн. руб. или 109,4 % от плановых показателей 2015 года и 141,8% от уровня 2014 года.           2.Объем валовой продукции сельского хозяйства в 2015 году составил 2 210,0 млн.руб. или 64,4% от плановых показателей 2015 года, и 75,9 % уровня 2014 года.           3.Средняя заработная плата, начисленная работникам организаций района в 2015 году составила 14 412 руб., что на 2,9 % меньше плановых показателей 2015 года  и на 1,1 % больше уровня 2014 года. </vt:lpstr>
      <vt:lpstr>Презентация PowerPoint</vt:lpstr>
      <vt:lpstr>Доходы бюджета</vt:lpstr>
      <vt:lpstr>Презентация PowerPoint</vt:lpstr>
      <vt:lpstr>      Основные параметры консолидированного                 бюджета Дергачевского муниципального района  за 2014-2015 года</vt:lpstr>
      <vt:lpstr>      Основные параметры бюджета Дергачевского муниципального района за 2014-2015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Безвозмездные поступления в бюджет Дергачевского муниципального района за 2010-2015 годы</vt:lpstr>
      <vt:lpstr>Презентация PowerPoint</vt:lpstr>
      <vt:lpstr>Презентация PowerPoint</vt:lpstr>
      <vt:lpstr>              Динамика расходов консолидированного бюджета      Дергачевского муниципального района  за  2014-2015 годы (тыс. руб.)  </vt:lpstr>
      <vt:lpstr>                           Структура расходов консолидированного                        бюджета Дергачевского муниципального района                                                   за 2014-2015 годы</vt:lpstr>
      <vt:lpstr>  Структура расходов консолидированного бюджета               Дергачевского муниципального района  за 2014-2015 годы (тыс. руб.)</vt:lpstr>
      <vt:lpstr>              Динамика расходов бюджета  Дергачевского муниципального района  за  2014-2015 годы (тыс. руб.)  </vt:lpstr>
      <vt:lpstr>Презентация PowerPoint</vt:lpstr>
      <vt:lpstr>Презентация PowerPoint</vt:lpstr>
      <vt:lpstr>        Уровень финансирования социальной сферы Дергачевского    муниципального района   (тыс. руб.) </vt:lpstr>
      <vt:lpstr>Структура расходов социальной сферы  Дергачевского муниципального района в  2015 году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 финансирования дефицита бюджета Дергачевского муниципального района в 2015 году (тыс.руб.) </vt:lpstr>
      <vt:lpstr>Презентация PowerPoint</vt:lpstr>
      <vt:lpstr>Мероприятия по снижению муниципального долга Дергачевского муниципального района в 2015 году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UPRFIN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Потатуркина Татьяна Андреевна</dc:creator>
  <cp:lastModifiedBy>Korotenkova</cp:lastModifiedBy>
  <cp:revision>400</cp:revision>
  <cp:lastPrinted>2016-04-01T06:35:26Z</cp:lastPrinted>
  <dcterms:created xsi:type="dcterms:W3CDTF">2015-06-01T11:45:15Z</dcterms:created>
  <dcterms:modified xsi:type="dcterms:W3CDTF">2016-04-01T13:42:00Z</dcterms:modified>
</cp:coreProperties>
</file>